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2"/>
  </p:notesMasterIdLst>
  <p:sldIdLst>
    <p:sldId id="281" r:id="rId2"/>
    <p:sldId id="283" r:id="rId3"/>
    <p:sldId id="282" r:id="rId4"/>
    <p:sldId id="258" r:id="rId5"/>
    <p:sldId id="259" r:id="rId6"/>
    <p:sldId id="260" r:id="rId7"/>
    <p:sldId id="261" r:id="rId8"/>
    <p:sldId id="262" r:id="rId9"/>
    <p:sldId id="263" r:id="rId10"/>
    <p:sldId id="264" r:id="rId11"/>
    <p:sldId id="265" r:id="rId12"/>
    <p:sldId id="266" r:id="rId13"/>
    <p:sldId id="267" r:id="rId14"/>
    <p:sldId id="268" r:id="rId15"/>
    <p:sldId id="269" r:id="rId16"/>
    <p:sldId id="274" r:id="rId17"/>
    <p:sldId id="270" r:id="rId18"/>
    <p:sldId id="271" r:id="rId19"/>
    <p:sldId id="272" r:id="rId20"/>
    <p:sldId id="273" r:id="rId21"/>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1pPr>
    <a:lvl2pPr marL="81280" marR="81280" indent="2667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2pPr>
    <a:lvl3pPr marL="81280" marR="81280" indent="5334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3pPr>
    <a:lvl4pPr marL="81280" marR="81280" indent="8001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4pPr>
    <a:lvl5pPr marL="81280" marR="81280" indent="10668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5pPr>
    <a:lvl6pPr marL="81280" marR="81280" indent="13335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6pPr>
    <a:lvl7pPr marL="81280" marR="81280" indent="1612899"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7pPr>
    <a:lvl8pPr marL="81280" marR="81280" indent="18796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8pPr>
    <a:lvl9pPr marL="81280" marR="81280" indent="214630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8F44A2F1-9E1F-4B54-A3A2-5F16C0AD49E2}"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D51ADE6A-740E-44AE-83CC-AE7238B6C88D}" styleName="">
    <a:tblBg/>
    <a:wholeTbl>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noFill/>
        </a:fill>
      </a:tcStyle>
    </a:wholeTbl>
    <a:band2H>
      <a:tcTxStyle/>
      <a:tcStyle>
        <a:tcBdr/>
        <a:fill>
          <a:solidFill>
            <a:srgbClr val="EFF1F3"/>
          </a:solidFill>
        </a:fill>
      </a:tcStyle>
    </a:band2H>
    <a:firstCol>
      <a:tcTxStyle b="off" i="off">
        <a:fontRef idx="minor">
          <a:srgbClr val="6C6C6C"/>
        </a:fontRef>
        <a:srgbClr val="6C6C6C"/>
      </a:tcTxStyle>
      <a:tcStyle>
        <a:tcBdr>
          <a:left>
            <a:ln w="28575"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Col>
    <a:la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12700" cap="flat">
              <a:solidFill>
                <a:srgbClr val="6C6C6C"/>
              </a:solidFill>
              <a:prstDash val="solid"/>
              <a:miter lim="400000"/>
            </a:ln>
          </a:top>
          <a:bottom>
            <a:ln w="28575"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lastRow>
    <a:firstRow>
      <a:tcTxStyle b="off" i="off">
        <a:fontRef idx="minor">
          <a:srgbClr val="6C6C6C"/>
        </a:fontRef>
        <a:srgbClr val="6C6C6C"/>
      </a:tcTxStyle>
      <a:tcStyle>
        <a:tcBdr>
          <a:left>
            <a:ln w="12700" cap="flat">
              <a:solidFill>
                <a:srgbClr val="6C6C6C"/>
              </a:solidFill>
              <a:prstDash val="solid"/>
              <a:miter lim="400000"/>
            </a:ln>
          </a:left>
          <a:right>
            <a:ln w="12700" cap="flat">
              <a:solidFill>
                <a:srgbClr val="6C6C6C"/>
              </a:solidFill>
              <a:prstDash val="solid"/>
              <a:miter lim="400000"/>
            </a:ln>
          </a:right>
          <a:top>
            <a:ln w="28575" cap="flat">
              <a:solidFill>
                <a:srgbClr val="6C6C6C"/>
              </a:solidFill>
              <a:prstDash val="solid"/>
              <a:miter lim="400000"/>
            </a:ln>
          </a:top>
          <a:bottom>
            <a:ln w="12700" cap="flat">
              <a:solidFill>
                <a:srgbClr val="6C6C6C"/>
              </a:solidFill>
              <a:prstDash val="solid"/>
              <a:miter lim="400000"/>
            </a:ln>
          </a:bottom>
          <a:insideH>
            <a:ln w="12700" cap="flat">
              <a:solidFill>
                <a:srgbClr val="6C6C6C"/>
              </a:solidFill>
              <a:prstDash val="solid"/>
              <a:miter lim="400000"/>
            </a:ln>
          </a:insideH>
          <a:insideV>
            <a:ln w="12700" cap="flat">
              <a:solidFill>
                <a:srgbClr val="6C6C6C"/>
              </a:solidFill>
              <a:prstDash val="solid"/>
              <a:miter lim="400000"/>
            </a:ln>
          </a:insideV>
        </a:tcBdr>
        <a:fill>
          <a:solidFill>
            <a:srgbClr val="000000">
              <a:alpha val="25000"/>
            </a:srgbClr>
          </a:solidFill>
        </a:fill>
      </a:tcStyle>
    </a:firstRow>
  </a:tblStyle>
  <a:tblStyle styleId="{EEE7283C-3CF3-47DC-8721-378D4A62B228}" styleName="">
    <a:tblBg/>
    <a:wholeTbl>
      <a:tcTxStyle>
        <a:font>
          <a:latin typeface="Helvetica Light"/>
          <a:ea typeface="Helvetica Light"/>
          <a:cs typeface="Helvetica Light"/>
        </a:font>
        <a:srgbClr val="000000"/>
      </a:tcTxStyle>
      <a:tcStyle>
        <a:tcBdr>
          <a:left>
            <a:ln w="12700" cap="flat">
              <a:solidFill>
                <a:srgbClr val="5D5D5D"/>
              </a:solidFill>
              <a:custDash>
                <a:ds d="200000" sp="200000"/>
              </a:custDash>
              <a:miter lim="400000"/>
            </a:ln>
          </a:left>
          <a:right>
            <a:ln w="12700" cap="flat">
              <a:solidFill>
                <a:srgbClr val="5D5D5D"/>
              </a:solidFill>
              <a:custDash>
                <a:ds d="200000" sp="200000"/>
              </a:custDash>
              <a:miter lim="400000"/>
            </a:ln>
          </a:right>
          <a:top>
            <a:ln w="12700" cap="flat">
              <a:solidFill>
                <a:srgbClr val="5D5D5D"/>
              </a:solidFill>
              <a:custDash>
                <a:ds d="200000" sp="200000"/>
              </a:custDash>
              <a:miter lim="400000"/>
            </a:ln>
          </a:top>
          <a:bottom>
            <a:ln w="12700" cap="flat">
              <a:solidFill>
                <a:srgbClr val="5D5D5D"/>
              </a:solidFill>
              <a:custDash>
                <a:ds d="200000" sp="200000"/>
              </a:custDash>
              <a:miter lim="400000"/>
            </a:ln>
          </a:bottom>
          <a:insideH>
            <a:ln w="12700" cap="flat">
              <a:solidFill>
                <a:srgbClr val="5D5D5D"/>
              </a:solidFill>
              <a:custDash>
                <a:ds d="200000" sp="200000"/>
              </a:custDash>
              <a:miter lim="400000"/>
            </a:ln>
          </a:insideH>
          <a:insideV>
            <a:ln w="12700" cap="flat">
              <a:solidFill>
                <a:srgbClr val="5D5D5D"/>
              </a:solidFill>
              <a:custDash>
                <a:ds d="200000" sp="200000"/>
              </a:custDash>
              <a:miter lim="400000"/>
            </a:ln>
          </a:insideV>
        </a:tcBdr>
        <a:fill>
          <a:solidFill>
            <a:srgbClr val="E6E4D7"/>
          </a:solidFill>
        </a:fill>
      </a:tcStyle>
    </a:wholeTbl>
    <a:band2H>
      <a:tcTxStyle/>
      <a:tcStyle>
        <a:tcBdr/>
        <a:fill>
          <a:solidFill>
            <a:srgbClr val="C3C2C2"/>
          </a:solidFill>
        </a:fill>
      </a:tcStyle>
    </a:band2H>
    <a:firstCol>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09C99"/>
          </a:solidFill>
        </a:fill>
      </a:tcStyle>
    </a:firstCol>
    <a:la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lastRow>
    <a:firstRow>
      <a:tcTxStyle b="on">
        <a:font>
          <a:latin typeface="Helvetica"/>
          <a:ea typeface="Helvetica"/>
          <a:cs typeface="Helvetica"/>
        </a:font>
        <a:srgbClr val="FFFFFF"/>
      </a:tcTxStyle>
      <a:tcStyle>
        <a:tcBdr>
          <a:left>
            <a:ln w="12700" cap="flat">
              <a:solidFill>
                <a:srgbClr val="5D5D5D"/>
              </a:solidFill>
              <a:prstDash val="solid"/>
              <a:miter lim="400000"/>
            </a:ln>
          </a:left>
          <a:right>
            <a:ln w="12700" cap="flat">
              <a:solidFill>
                <a:srgbClr val="5D5D5D"/>
              </a:solidFill>
              <a:prstDash val="solid"/>
              <a:miter lim="400000"/>
            </a:ln>
          </a:right>
          <a:top>
            <a:ln w="12700" cap="flat">
              <a:solidFill>
                <a:srgbClr val="5D5D5D"/>
              </a:solidFill>
              <a:prstDash val="solid"/>
              <a:miter lim="400000"/>
            </a:ln>
          </a:top>
          <a:bottom>
            <a:ln w="12700" cap="flat">
              <a:solidFill>
                <a:srgbClr val="5D5D5D"/>
              </a:solidFill>
              <a:prstDash val="solid"/>
              <a:miter lim="400000"/>
            </a:ln>
          </a:bottom>
          <a:insideH>
            <a:ln w="12700" cap="flat">
              <a:solidFill>
                <a:srgbClr val="5D5D5D"/>
              </a:solidFill>
              <a:prstDash val="solid"/>
              <a:miter lim="400000"/>
            </a:ln>
          </a:insideH>
          <a:insideV>
            <a:ln w="12700" cap="flat">
              <a:solidFill>
                <a:srgbClr val="5D5D5D"/>
              </a:solidFill>
              <a:prstDash val="solid"/>
              <a:miter lim="400000"/>
            </a:ln>
          </a:insideV>
        </a:tcBdr>
        <a:fill>
          <a:solidFill>
            <a:srgbClr val="97764E"/>
          </a:solidFill>
        </a:fill>
      </a:tcStyle>
    </a:firstRow>
  </a:tblStyle>
  <a:tblStyle styleId="{CF821DB8-F4EB-4A41-A1BA-3FCAFE7338EE}" styleName="">
    <a:tblBg/>
    <a:wholeTbl>
      <a:tcTxStyle>
        <a:font>
          <a:latin typeface="Helvetica Light"/>
          <a:ea typeface="Helvetica Light"/>
          <a:cs typeface="Helvetica Light"/>
        </a:font>
        <a:srgbClr val="000000"/>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EBEBEB"/>
          </a:solidFill>
        </a:fill>
      </a:tcStyle>
    </a:wholeTbl>
    <a:band2H>
      <a:tcTxStyle/>
      <a:tcStyle>
        <a:tcBdr/>
        <a:fill>
          <a:solidFill>
            <a:srgbClr val="DCE5E6"/>
          </a:solidFill>
        </a:fill>
      </a:tcStyle>
    </a:band2H>
    <a:firstCol>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Col>
    <a:la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lastRow>
    <a:firstRow>
      <a:tcTxStyle b="on">
        <a:font>
          <a:latin typeface="Helvetica"/>
          <a:ea typeface="Helvetica"/>
          <a:cs typeface="Helvetica"/>
        </a:font>
        <a:srgbClr val="FFFFFF"/>
      </a:tcTxStyle>
      <a:tcStyle>
        <a:tcBdr>
          <a:left>
            <a:ln w="12700" cap="flat">
              <a:solidFill>
                <a:srgbClr val="000000"/>
              </a:solidFill>
              <a:prstDash val="solid"/>
              <a:miter lim="400000"/>
            </a:ln>
          </a:left>
          <a:right>
            <a:ln w="12700" cap="flat">
              <a:solidFill>
                <a:srgbClr val="000000"/>
              </a:solidFill>
              <a:prstDash val="solid"/>
              <a:miter lim="400000"/>
            </a:ln>
          </a:right>
          <a:top>
            <a:ln w="12700" cap="flat">
              <a:solidFill>
                <a:srgbClr val="000000"/>
              </a:solidFill>
              <a:prstDash val="solid"/>
              <a:miter lim="400000"/>
            </a:ln>
          </a:top>
          <a:bottom>
            <a:ln w="12700" cap="flat">
              <a:solidFill>
                <a:srgbClr val="000000"/>
              </a:solidFill>
              <a:prstDash val="solid"/>
              <a:miter lim="400000"/>
            </a:ln>
          </a:bottom>
          <a:insideH>
            <a:ln w="12700" cap="flat">
              <a:solidFill>
                <a:srgbClr val="000000"/>
              </a:solidFill>
              <a:prstDash val="solid"/>
              <a:miter lim="400000"/>
            </a:ln>
          </a:insideH>
          <a:insideV>
            <a:ln w="12700" cap="flat">
              <a:solidFill>
                <a:srgbClr val="000000"/>
              </a:solidFill>
              <a:prstDash val="solid"/>
              <a:miter lim="400000"/>
            </a:ln>
          </a:insideV>
        </a:tcBdr>
        <a:fill>
          <a:solidFill>
            <a:srgbClr val="5E7790"/>
          </a:solidFill>
        </a:fill>
      </a:tcStyle>
    </a:firstRow>
  </a:tblStyle>
  <a:tblStyle styleId="{33BA23B1-9221-436E-865A-0063620EA4FD}" styleName="">
    <a:tblBg/>
    <a:wholeTbl>
      <a:tcTxStyle>
        <a:font>
          <a:latin typeface="Helvetica Light"/>
          <a:ea typeface="Helvetica Light"/>
          <a:cs typeface="Helvetica Light"/>
        </a:font>
        <a:srgbClr val="000000"/>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D0D1D2"/>
          </a:solidFill>
        </a:fill>
      </a:tcStyle>
    </a:wholeTbl>
    <a:band2H>
      <a:tcTxStyle/>
      <a:tcStyle>
        <a:tcBdr/>
        <a:fill>
          <a:solidFill>
            <a:srgbClr val="DEDEDF"/>
          </a:solidFill>
        </a:fill>
      </a:tcStyle>
    </a:band2H>
    <a:firstCol>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535761"/>
          </a:solidFill>
        </a:fill>
      </a:tcStyle>
    </a:firstCol>
    <a:la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909398"/>
          </a:solidFill>
        </a:fill>
      </a:tcStyle>
    </a:lastRow>
    <a:firstRow>
      <a:tcTxStyle b="on">
        <a:font>
          <a:latin typeface="Helvetica"/>
          <a:ea typeface="Helvetica"/>
          <a:cs typeface="Helvetica"/>
        </a:font>
        <a:srgbClr val="FFFFFF"/>
      </a:tcTxStyle>
      <a:tcStyle>
        <a:tcBdr>
          <a:left>
            <a:ln w="12700" cap="flat">
              <a:solidFill>
                <a:srgbClr val="FFFFFF"/>
              </a:solidFill>
              <a:prstDash val="solid"/>
              <a:miter lim="400000"/>
            </a:ln>
          </a:left>
          <a:right>
            <a:ln w="12700" cap="flat">
              <a:solidFill>
                <a:srgbClr val="FFFFFF"/>
              </a:solidFill>
              <a:prstDash val="solid"/>
              <a:miter lim="400000"/>
            </a:ln>
          </a:right>
          <a:top>
            <a:ln w="12700" cap="flat">
              <a:solidFill>
                <a:srgbClr val="FFFFFF"/>
              </a:solidFill>
              <a:prstDash val="solid"/>
              <a:miter lim="400000"/>
            </a:ln>
          </a:top>
          <a:bottom>
            <a:ln w="12700" cap="flat">
              <a:solidFill>
                <a:srgbClr val="FFFFFF"/>
              </a:solidFill>
              <a:prstDash val="solid"/>
              <a:miter lim="400000"/>
            </a:ln>
          </a:bottom>
          <a:insideH>
            <a:ln w="12700" cap="flat">
              <a:solidFill>
                <a:srgbClr val="FFFFFF"/>
              </a:solidFill>
              <a:prstDash val="solid"/>
              <a:miter lim="400000"/>
            </a:ln>
          </a:insideH>
          <a:insideV>
            <a:ln w="12700" cap="flat">
              <a:solidFill>
                <a:srgbClr val="FFFFFF"/>
              </a:solidFill>
              <a:prstDash val="solid"/>
              <a:miter lim="400000"/>
            </a:ln>
          </a:insideV>
        </a:tcBdr>
        <a:fill>
          <a:solidFill>
            <a:srgbClr val="767C85"/>
          </a:solidFill>
        </a:fill>
      </a:tcStyle>
    </a:firstRow>
  </a:tblStyle>
  <a:tblStyle styleId="{2708684C-4D16-4618-839F-0558EEFCDFE6}" styleName="">
    <a:tblBg/>
    <a:wholeTbl>
      <a:tcTxStyle>
        <a:font>
          <a:latin typeface="Helvetica Light"/>
          <a:ea typeface="Helvetica Light"/>
          <a:cs typeface="Helvetica Light"/>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wholeTbl>
    <a:band2H>
      <a:tcTxStyle/>
      <a:tcStyle>
        <a:tcBdr/>
        <a:fill>
          <a:solidFill>
            <a:srgbClr val="EDEEEE"/>
          </a:solidFill>
        </a:fill>
      </a:tcStyle>
    </a:band2H>
    <a:firstCol>
      <a:tcTxStyle b="on">
        <a:font>
          <a:latin typeface="Helvetica"/>
          <a:ea typeface="Helvetica"/>
          <a:cs typeface="Helvetica"/>
        </a:font>
        <a:srgbClr val="000000"/>
      </a:tcTxStyle>
      <a:tcStyle>
        <a:tcBdr>
          <a:left>
            <a:ln w="12700" cap="flat">
              <a:noFill/>
              <a:miter lim="400000"/>
            </a:ln>
          </a:left>
          <a:right>
            <a:ln w="12700" cap="flat">
              <a:solidFill>
                <a:srgbClr val="000000"/>
              </a:solidFill>
              <a:prstDash val="solid"/>
              <a:miter lim="400000"/>
            </a:ln>
          </a:right>
          <a:top>
            <a:ln w="12700" cap="flat">
              <a:solidFill>
                <a:srgbClr val="000000"/>
              </a:solidFill>
              <a:custDash>
                <a:ds d="200000" sp="200000"/>
              </a:custDash>
              <a:miter lim="400000"/>
            </a:ln>
          </a:top>
          <a:bottom>
            <a:ln w="12700" cap="flat">
              <a:solidFill>
                <a:srgbClr val="000000"/>
              </a:solidFill>
              <a:custDash>
                <a:ds d="200000" sp="200000"/>
              </a:custDash>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Col>
    <a:la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solidFill>
                <a:srgbClr val="000000"/>
              </a:solidFill>
              <a:prstDash val="solid"/>
              <a:miter lim="400000"/>
            </a:ln>
          </a:top>
          <a:bottom>
            <a:ln w="12700" cap="flat">
              <a:noFill/>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lastRow>
    <a:firstRow>
      <a:tcTxStyle b="on">
        <a:font>
          <a:latin typeface="Helvetica"/>
          <a:ea typeface="Helvetica"/>
          <a:cs typeface="Helvetica"/>
        </a:font>
        <a:srgbClr val="000000"/>
      </a:tcTxStyle>
      <a:tcStyle>
        <a:tcBdr>
          <a:left>
            <a:ln w="12700" cap="flat">
              <a:solidFill>
                <a:srgbClr val="000000"/>
              </a:solidFill>
              <a:custDash>
                <a:ds d="200000" sp="200000"/>
              </a:custDash>
              <a:miter lim="400000"/>
            </a:ln>
          </a:left>
          <a:right>
            <a:ln w="12700" cap="flat">
              <a:solidFill>
                <a:srgbClr val="000000"/>
              </a:solidFill>
              <a:custDash>
                <a:ds d="200000" sp="200000"/>
              </a:custDash>
              <a:miter lim="400000"/>
            </a:ln>
          </a:right>
          <a:top>
            <a:ln w="12700" cap="flat">
              <a:noFill/>
              <a:miter lim="400000"/>
            </a:ln>
          </a:top>
          <a:bottom>
            <a:ln w="12700" cap="flat">
              <a:solidFill>
                <a:srgbClr val="000000"/>
              </a:solidFill>
              <a:prstDash val="solid"/>
              <a:miter lim="400000"/>
            </a:ln>
          </a:bottom>
          <a:insideH>
            <a:ln w="12700" cap="flat">
              <a:solidFill>
                <a:srgbClr val="000000"/>
              </a:solidFill>
              <a:custDash>
                <a:ds d="200000" sp="200000"/>
              </a:custDash>
              <a:miter lim="400000"/>
            </a:ln>
          </a:insideH>
          <a:insideV>
            <a:ln w="12700" cap="flat">
              <a:solidFill>
                <a:srgbClr val="000000"/>
              </a:solidFill>
              <a:custDash>
                <a:ds d="200000" sp="200000"/>
              </a:custDash>
              <a:miter lim="400000"/>
            </a:ln>
          </a:insideV>
        </a:tcBdr>
        <a:fill>
          <a:noFill/>
        </a:fill>
      </a:tcStyle>
    </a:firstRow>
  </a:tblStyle>
  <a:tblStyle styleId="{4C3C2611-4C71-4FC5-86AE-919BDF0F9419}" styleName="">
    <a:tblBg/>
    <a:wholeTbl>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wholeTbl>
    <a:band2H>
      <a:tcTxStyle/>
      <a:tcStyle>
        <a:tcBdr/>
        <a:fill>
          <a:solidFill>
            <a:srgbClr val="E3E5E8"/>
          </a:solidFill>
        </a:fill>
      </a:tcStyle>
    </a:band2H>
    <a:firstCol>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398CCE"/>
          </a:solidFill>
        </a:fill>
      </a:tcStyle>
    </a:firstCol>
    <a:lastRow>
      <a:tcTxStyle>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solidFill>
                <a:srgbClr val="3797C6"/>
              </a:solidFill>
              <a:prstDash val="solid"/>
              <a:miter lim="400000"/>
            </a:ln>
          </a:top>
          <a:bottom>
            <a:ln w="12700" cap="flat">
              <a:noFill/>
              <a:miter lim="400000"/>
            </a:ln>
          </a:bottom>
          <a:insideH>
            <a:ln w="12700" cap="flat">
              <a:noFill/>
              <a:miter lim="400000"/>
            </a:ln>
          </a:insideH>
          <a:insideV>
            <a:ln w="12700" cap="flat">
              <a:noFill/>
              <a:miter lim="400000"/>
            </a:ln>
          </a:insideV>
        </a:tcBdr>
        <a:fill>
          <a:solidFill>
            <a:srgbClr val="FFFFFF"/>
          </a:solidFill>
        </a:fill>
      </a:tcStyle>
    </a:lastRow>
    <a:firstRow>
      <a:tcTxStyle b="on">
        <a:font>
          <a:latin typeface="Helvetica"/>
          <a:ea typeface="Helvetica"/>
          <a:cs typeface="Helvetica"/>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Row>
  </a:tblStyle>
  <a:tblStyle styleId="{C7B018BB-80A7-4F77-B60F-C8B233D01FF8}" styleName="">
    <a:tblBg/>
    <a:wholeTbl>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12700" cap="flat">
              <a:solidFill>
                <a:srgbClr val="B8B8B8"/>
              </a:solidFill>
              <a:prstDash val="solid"/>
              <a:miter lim="400000"/>
            </a:ln>
          </a:top>
          <a:bottom>
            <a:ln w="12700" cap="flat">
              <a:solidFill>
                <a:srgbClr val="B8B8B8"/>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wholeTbl>
    <a:band2H>
      <a:tcTxStyle/>
      <a:tcStyle>
        <a:tcBdr/>
        <a:fill>
          <a:solidFill>
            <a:srgbClr val="E1E0DA"/>
          </a:solidFill>
        </a:fill>
      </a:tcStyle>
    </a:band2H>
    <a:firstCol>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rgbClr val="5AC831"/>
          </a:solidFill>
        </a:fill>
      </a:tcStyle>
    </a:firstCol>
    <a:lastRow>
      <a:tcTxStyle>
        <a:font>
          <a:latin typeface="Helvetica Light"/>
          <a:ea typeface="Helvetica Light"/>
          <a:cs typeface="Helvetica Light"/>
        </a:font>
        <a:srgbClr val="000000"/>
      </a:tcTxStyle>
      <a:tcStyle>
        <a:tcBdr>
          <a:left>
            <a:ln w="12700" cap="flat">
              <a:solidFill>
                <a:srgbClr val="B8B8B8"/>
              </a:solidFill>
              <a:prstDash val="solid"/>
              <a:miter lim="400000"/>
            </a:ln>
          </a:left>
          <a:right>
            <a:ln w="12700" cap="flat">
              <a:solidFill>
                <a:srgbClr val="B8B8B8"/>
              </a:solidFill>
              <a:prstDash val="solid"/>
              <a:miter lim="400000"/>
            </a:ln>
          </a:right>
          <a:top>
            <a:ln w="25400" cap="flat">
              <a:solidFill>
                <a:srgbClr val="606060"/>
              </a:solidFill>
              <a:prstDash val="solid"/>
              <a:miter lim="400000"/>
            </a:ln>
          </a:top>
          <a:bottom>
            <a:ln w="12700" cap="flat">
              <a:solidFill>
                <a:srgbClr val="606060"/>
              </a:solidFill>
              <a:prstDash val="solid"/>
              <a:miter lim="400000"/>
            </a:ln>
          </a:bottom>
          <a:insideH>
            <a:ln w="12700" cap="flat">
              <a:solidFill>
                <a:srgbClr val="B8B8B8"/>
              </a:solidFill>
              <a:prstDash val="solid"/>
              <a:miter lim="400000"/>
            </a:ln>
          </a:insideH>
          <a:insideV>
            <a:ln w="12700" cap="flat">
              <a:solidFill>
                <a:srgbClr val="B8B8B8"/>
              </a:solidFill>
              <a:prstDash val="solid"/>
              <a:miter lim="400000"/>
            </a:ln>
          </a:insideV>
        </a:tcBdr>
        <a:fill>
          <a:solidFill>
            <a:srgbClr val="EBEBEB"/>
          </a:solidFill>
        </a:fill>
      </a:tcStyle>
    </a:lastRow>
    <a:firstRow>
      <a:tcTxStyle b="on">
        <a:font>
          <a:latin typeface="Helvetica"/>
          <a:ea typeface="Helvetica"/>
          <a:cs typeface="Helvetica"/>
        </a:font>
        <a:srgbClr val="FFFFFF"/>
      </a:tcTxStyle>
      <a:tcStyle>
        <a:tcBdr>
          <a:left>
            <a:ln w="12700" cap="flat">
              <a:solidFill>
                <a:srgbClr val="606060"/>
              </a:solidFill>
              <a:prstDash val="solid"/>
              <a:miter lim="400000"/>
            </a:ln>
          </a:left>
          <a:right>
            <a:ln w="12700" cap="flat">
              <a:solidFill>
                <a:srgbClr val="606060"/>
              </a:solidFill>
              <a:prstDash val="solid"/>
              <a:miter lim="400000"/>
            </a:ln>
          </a:right>
          <a:top>
            <a:ln w="12700" cap="flat">
              <a:solidFill>
                <a:srgbClr val="606060"/>
              </a:solidFill>
              <a:prstDash val="solid"/>
              <a:miter lim="400000"/>
            </a:ln>
          </a:top>
          <a:bottom>
            <a:ln w="12700" cap="flat">
              <a:solidFill>
                <a:srgbClr val="606060"/>
              </a:solidFill>
              <a:prstDash val="solid"/>
              <a:miter lim="400000"/>
            </a:ln>
          </a:bottom>
          <a:insideH>
            <a:ln w="12700" cap="flat">
              <a:solidFill>
                <a:srgbClr val="606060"/>
              </a:solidFill>
              <a:prstDash val="solid"/>
              <a:miter lim="400000"/>
            </a:ln>
          </a:insideH>
          <a:insideV>
            <a:ln w="12700" cap="flat">
              <a:solidFill>
                <a:srgbClr val="606060"/>
              </a:solidFill>
              <a:prstDash val="solid"/>
              <a:miter lim="400000"/>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536"/>
    <p:restoredTop sz="94604"/>
  </p:normalViewPr>
  <p:slideViewPr>
    <p:cSldViewPr snapToGrid="0" snapToObjects="1">
      <p:cViewPr varScale="1">
        <p:scale>
          <a:sx n="75" d="100"/>
          <a:sy n="75" d="100"/>
        </p:scale>
        <p:origin x="616" y="19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tiff>
</file>

<file path=ppt/media/image2.tiff>
</file>

<file path=ppt/media/image3.tiff>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9" name="Shape 39"/>
          <p:cNvSpPr>
            <a:spLocks noGrp="1" noRot="1" noChangeAspect="1"/>
          </p:cNvSpPr>
          <p:nvPr>
            <p:ph type="sldImg"/>
          </p:nvPr>
        </p:nvSpPr>
        <p:spPr>
          <a:xfrm>
            <a:off x="1143000" y="685800"/>
            <a:ext cx="4572000" cy="3429000"/>
          </a:xfrm>
          <a:prstGeom prst="rect">
            <a:avLst/>
          </a:prstGeom>
        </p:spPr>
        <p:txBody>
          <a:bodyPr/>
          <a:lstStyle/>
          <a:p>
            <a:endParaRPr/>
          </a:p>
        </p:txBody>
      </p:sp>
      <p:sp>
        <p:nvSpPr>
          <p:cNvPr id="40" name="Shape 40"/>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2200">
        <a:latin typeface="Lucida Grande"/>
        <a:ea typeface="Lucida Grande"/>
        <a:cs typeface="Lucida Grande"/>
        <a:sym typeface="Lucida Grande"/>
      </a:defRPr>
    </a:lvl1pPr>
    <a:lvl2pPr indent="228600" latinLnBrk="0">
      <a:defRPr sz="2200">
        <a:latin typeface="Lucida Grande"/>
        <a:ea typeface="Lucida Grande"/>
        <a:cs typeface="Lucida Grande"/>
        <a:sym typeface="Lucida Grande"/>
      </a:defRPr>
    </a:lvl2pPr>
    <a:lvl3pPr indent="457200" latinLnBrk="0">
      <a:defRPr sz="2200">
        <a:latin typeface="Lucida Grande"/>
        <a:ea typeface="Lucida Grande"/>
        <a:cs typeface="Lucida Grande"/>
        <a:sym typeface="Lucida Grande"/>
      </a:defRPr>
    </a:lvl3pPr>
    <a:lvl4pPr indent="685800" latinLnBrk="0">
      <a:defRPr sz="2200">
        <a:latin typeface="Lucida Grande"/>
        <a:ea typeface="Lucida Grande"/>
        <a:cs typeface="Lucida Grande"/>
        <a:sym typeface="Lucida Grande"/>
      </a:defRPr>
    </a:lvl4pPr>
    <a:lvl5pPr indent="914400" latinLnBrk="0">
      <a:defRPr sz="2200">
        <a:latin typeface="Lucida Grande"/>
        <a:ea typeface="Lucida Grande"/>
        <a:cs typeface="Lucida Grande"/>
        <a:sym typeface="Lucida Grande"/>
      </a:defRPr>
    </a:lvl5pPr>
    <a:lvl6pPr indent="1143000" latinLnBrk="0">
      <a:defRPr sz="2200">
        <a:latin typeface="Lucida Grande"/>
        <a:ea typeface="Lucida Grande"/>
        <a:cs typeface="Lucida Grande"/>
        <a:sym typeface="Lucida Grande"/>
      </a:defRPr>
    </a:lvl6pPr>
    <a:lvl7pPr indent="1371600" latinLnBrk="0">
      <a:defRPr sz="2200">
        <a:latin typeface="Lucida Grande"/>
        <a:ea typeface="Lucida Grande"/>
        <a:cs typeface="Lucida Grande"/>
        <a:sym typeface="Lucida Grande"/>
      </a:defRPr>
    </a:lvl7pPr>
    <a:lvl8pPr indent="1600200" latinLnBrk="0">
      <a:defRPr sz="2200">
        <a:latin typeface="Lucida Grande"/>
        <a:ea typeface="Lucida Grande"/>
        <a:cs typeface="Lucida Grande"/>
        <a:sym typeface="Lucida Grande"/>
      </a:defRPr>
    </a:lvl8pPr>
    <a:lvl9pPr indent="1828800" latinLnBrk="0">
      <a:defRPr sz="2200">
        <a:latin typeface="Lucida Grande"/>
        <a:ea typeface="Lucida Grande"/>
        <a:cs typeface="Lucida Grande"/>
        <a:sym typeface="Lucida Grand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8379449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2591276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x">
  <p:cSld name="Section Title">
    <p:spTree>
      <p:nvGrpSpPr>
        <p:cNvPr id="1" name=""/>
        <p:cNvGrpSpPr/>
        <p:nvPr/>
      </p:nvGrpSpPr>
      <p:grpSpPr>
        <a:xfrm>
          <a:off x="0" y="0"/>
          <a:ext cx="0" cy="0"/>
          <a:chOff x="0" y="0"/>
          <a:chExt cx="0" cy="0"/>
        </a:xfrm>
      </p:grpSpPr>
      <p:sp>
        <p:nvSpPr>
          <p:cNvPr id="23" name="Title Text"/>
          <p:cNvSpPr txBox="1">
            <a:spLocks noGrp="1"/>
          </p:cNvSpPr>
          <p:nvPr>
            <p:ph type="title"/>
          </p:nvPr>
        </p:nvSpPr>
        <p:spPr>
          <a:xfrm>
            <a:off x="1759215" y="2797969"/>
            <a:ext cx="20840701" cy="3898901"/>
          </a:xfrm>
          <a:prstGeom prst="rect">
            <a:avLst/>
          </a:prstGeom>
        </p:spPr>
        <p:txBody>
          <a:bodyPr/>
          <a:lstStyle>
            <a:lvl1pPr algn="ctr">
              <a:defRPr sz="5200"/>
            </a:lvl1pPr>
          </a:lstStyle>
          <a:p>
            <a:r>
              <a:t>Title Text</a:t>
            </a:r>
          </a:p>
        </p:txBody>
      </p:sp>
      <p:sp>
        <p:nvSpPr>
          <p:cNvPr id="24" name="Slide Number"/>
          <p:cNvSpPr txBox="1">
            <a:spLocks noGrp="1"/>
          </p:cNvSpPr>
          <p:nvPr>
            <p:ph type="sldNum" sz="quarter" idx="2"/>
          </p:nvPr>
        </p:nvSpPr>
        <p:spPr>
          <a:xfrm>
            <a:off x="22610464" y="13043296"/>
            <a:ext cx="340322" cy="323554"/>
          </a:xfrm>
          <a:prstGeom prst="rect">
            <a:avLst/>
          </a:prstGeom>
        </p:spPr>
        <p:txBody>
          <a:bodyPr lIns="50800" tIns="50800" rIns="50800" bIns="50800"/>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Content">
    <p:spTree>
      <p:nvGrpSpPr>
        <p:cNvPr id="1" name=""/>
        <p:cNvGrpSpPr/>
        <p:nvPr/>
      </p:nvGrpSpPr>
      <p:grpSpPr>
        <a:xfrm>
          <a:off x="0" y="0"/>
          <a:ext cx="0" cy="0"/>
          <a:chOff x="0" y="0"/>
          <a:chExt cx="0" cy="0"/>
        </a:xfrm>
      </p:grpSpPr>
      <p:sp>
        <p:nvSpPr>
          <p:cNvPr id="31" name="Title Text"/>
          <p:cNvSpPr txBox="1">
            <a:spLocks noGrp="1"/>
          </p:cNvSpPr>
          <p:nvPr>
            <p:ph type="title"/>
          </p:nvPr>
        </p:nvSpPr>
        <p:spPr>
          <a:prstGeom prst="rect">
            <a:avLst/>
          </a:prstGeom>
        </p:spPr>
        <p:txBody>
          <a:bodyPr/>
          <a:lstStyle/>
          <a:p>
            <a:r>
              <a:t>Title Text</a:t>
            </a:r>
          </a:p>
        </p:txBody>
      </p:sp>
      <p:sp>
        <p:nvSpPr>
          <p:cNvPr id="32" name="Body Level One…"/>
          <p:cNvSpPr txBox="1">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3" name="Slide Number"/>
          <p:cNvSpPr txBox="1">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4" name="Title Text"/>
          <p:cNvSpPr txBox="1">
            <a:spLocks noGrp="1"/>
          </p:cNvSpPr>
          <p:nvPr>
            <p:ph type="title"/>
          </p:nvPr>
        </p:nvSpPr>
        <p:spPr>
          <a:xfrm>
            <a:off x="833966" y="-1588"/>
            <a:ext cx="18567401" cy="16764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0" tIns="0" rIns="0" bIns="0" anchor="b"/>
          <a:lstStyle/>
          <a:p>
            <a:r>
              <a:t>Title Text</a:t>
            </a:r>
          </a:p>
        </p:txBody>
      </p:sp>
      <p:sp>
        <p:nvSpPr>
          <p:cNvPr id="5" name="Body Level One…"/>
          <p:cNvSpPr txBox="1">
            <a:spLocks noGrp="1"/>
          </p:cNvSpPr>
          <p:nvPr>
            <p:ph type="body" idx="1"/>
          </p:nvPr>
        </p:nvSpPr>
        <p:spPr>
          <a:xfrm>
            <a:off x="838200" y="2451100"/>
            <a:ext cx="22720300" cy="97536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2pPr marL="270827">
              <a:spcBef>
                <a:spcPts val="2000"/>
              </a:spcBef>
              <a:buClr>
                <a:srgbClr val="909090"/>
              </a:buClr>
              <a:buFont typeface="Arial"/>
            </a:lvl2pPr>
            <a:lvl3pPr marL="728027">
              <a:spcBef>
                <a:spcPts val="1400"/>
              </a:spcBef>
              <a:buClr>
                <a:srgbClr val="B8B8B8"/>
              </a:buClr>
              <a:buChar char=""/>
            </a:lvl3pPr>
            <a:lvl4pPr marL="1123314">
              <a:spcBef>
                <a:spcPts val="800"/>
              </a:spcBef>
              <a:buClr>
                <a:srgbClr val="909090"/>
              </a:buClr>
              <a:buFont typeface="Arial"/>
            </a:lvl4pPr>
            <a:lvl5pPr marL="1531302">
              <a:spcBef>
                <a:spcPts val="700"/>
              </a:spcBef>
              <a:buClr>
                <a:srgbClr val="B8B8B8"/>
              </a:buClr>
              <a:buChar char=""/>
            </a:lvl5pPr>
          </a:lstStyle>
          <a:p>
            <a:r>
              <a:t>Body Level One</a:t>
            </a:r>
          </a:p>
          <a:p>
            <a:pPr lvl="1"/>
            <a:r>
              <a:t>Body Level Two</a:t>
            </a:r>
          </a:p>
          <a:p>
            <a:pPr lvl="2"/>
            <a:r>
              <a:t>Body Level Three</a:t>
            </a:r>
          </a:p>
          <a:p>
            <a:pPr lvl="3"/>
            <a:r>
              <a:t>Body Level Four</a:t>
            </a:r>
          </a:p>
          <a:p>
            <a:pPr lvl="4"/>
            <a:r>
              <a:t>Body Level Five</a:t>
            </a:r>
          </a:p>
        </p:txBody>
      </p:sp>
      <p:sp>
        <p:nvSpPr>
          <p:cNvPr id="6" name="Slide Number"/>
          <p:cNvSpPr txBox="1">
            <a:spLocks noGrp="1"/>
          </p:cNvSpPr>
          <p:nvPr>
            <p:ph type="sldNum" sz="quarter" idx="2"/>
          </p:nvPr>
        </p:nvSpPr>
        <p:spPr>
          <a:xfrm>
            <a:off x="23358705" y="13096875"/>
            <a:ext cx="238722" cy="221953"/>
          </a:xfrm>
          <a:prstGeom prst="rect">
            <a:avLst/>
          </a:prstGeom>
          <a:ln w="12700">
            <a:miter lim="400000"/>
          </a:ln>
        </p:spPr>
        <p:txBody>
          <a:bodyPr wrap="none" lIns="0" tIns="0" rIns="0" bIns="0">
            <a:spAutoFit/>
          </a:bodyPr>
          <a:lstStyle>
            <a:lvl1pPr marL="0" marR="0" algn="ctr" defTabSz="914400">
              <a:defRPr sz="1600">
                <a:solidFill>
                  <a:srgbClr val="B8B8B8"/>
                </a:solidFill>
                <a:uFill>
                  <a:solidFill>
                    <a:srgbClr val="B8B8B8"/>
                  </a:solidFill>
                </a:uFill>
                <a:latin typeface="+mn-lt"/>
                <a:ea typeface="+mn-ea"/>
                <a:cs typeface="+mn-cs"/>
                <a:sym typeface="Aria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50" r:id="rId1"/>
    <p:sldLayoutId id="2147483651" r:id="rId2"/>
  </p:sldLayoutIdLst>
  <p:transition spd="med"/>
  <p:txStyles>
    <p:titleStyle>
      <a:lvl1pPr marL="0" marR="182879" indent="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1pPr>
      <a:lvl2pPr marL="0" marR="182879" indent="228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2pPr>
      <a:lvl3pPr marL="0" marR="182879" indent="457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3pPr>
      <a:lvl4pPr marL="0" marR="182879" indent="685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4pPr>
      <a:lvl5pPr marL="0" marR="182879" indent="9144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5pPr>
      <a:lvl6pPr marL="0" marR="182879" indent="11430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6pPr>
      <a:lvl7pPr marL="0" marR="182879" indent="13716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7pPr>
      <a:lvl8pPr marL="0" marR="182879" indent="16002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8pPr>
      <a:lvl9pPr marL="0" marR="182879" indent="1828800" algn="l" defTabSz="1816100" latinLnBrk="0">
        <a:lnSpc>
          <a:spcPct val="90000"/>
        </a:lnSpc>
        <a:spcBef>
          <a:spcPts val="0"/>
        </a:spcBef>
        <a:spcAft>
          <a:spcPts val="0"/>
        </a:spcAft>
        <a:buClrTx/>
        <a:buSzTx/>
        <a:buFontTx/>
        <a:buNone/>
        <a:tabLst/>
        <a:defRPr sz="4600" b="0" i="0" u="none" strike="noStrike" cap="none" spc="0" baseline="0">
          <a:ln>
            <a:noFill/>
          </a:ln>
          <a:solidFill>
            <a:srgbClr val="007DD6"/>
          </a:solidFill>
          <a:uFill>
            <a:solidFill>
              <a:srgbClr val="007DD6"/>
            </a:solidFill>
          </a:uFill>
          <a:latin typeface="+mn-lt"/>
          <a:ea typeface="+mn-ea"/>
          <a:cs typeface="+mn-cs"/>
          <a:sym typeface="Arial"/>
        </a:defRPr>
      </a:lvl9pPr>
    </p:titleStyle>
    <p:bodyStyle>
      <a:lvl1pPr marL="81280" marR="81280" indent="0" algn="l" defTabSz="1816100" latinLnBrk="0">
        <a:lnSpc>
          <a:spcPct val="100000"/>
        </a:lnSpc>
        <a:spcBef>
          <a:spcPts val="4600"/>
        </a:spcBef>
        <a:spcAft>
          <a:spcPts val="0"/>
        </a:spcAft>
        <a:buClrTx/>
        <a:buSzTx/>
        <a:buFontTx/>
        <a:buNone/>
        <a:tabLst/>
        <a:defRPr sz="3200" b="0" i="0" u="none" strike="noStrike" cap="none" spc="0" baseline="0">
          <a:ln>
            <a:noFill/>
          </a:ln>
          <a:solidFill>
            <a:srgbClr val="000000"/>
          </a:solidFill>
          <a:uFill>
            <a:solidFill>
              <a:srgbClr val="000000"/>
            </a:solidFill>
          </a:uFill>
          <a:latin typeface="Menlo"/>
          <a:ea typeface="Menlo"/>
          <a:cs typeface="Menlo"/>
          <a:sym typeface="Menlo"/>
        </a:defRPr>
      </a:lvl1pPr>
      <a:lvl2pPr marL="352107" marR="81280" indent="-228600"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2pPr>
      <a:lvl3pPr marL="809307" marR="81280" indent="-227012"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3pPr>
      <a:lvl4pPr marL="1204594" marR="81280" indent="-168275" algn="l" defTabSz="1816100" latinLnBrk="0">
        <a:lnSpc>
          <a:spcPct val="100000"/>
        </a:lnSpc>
        <a:spcBef>
          <a:spcPts val="4600"/>
        </a:spcBef>
        <a:spcAft>
          <a:spcPts val="0"/>
        </a:spcAft>
        <a:buClrTx/>
        <a:buSzPct val="10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4pPr>
      <a:lvl5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5pPr>
      <a:lvl6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6pPr>
      <a:lvl7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7pPr>
      <a:lvl8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8pPr>
      <a:lvl9pPr marL="1612582" marR="81280" indent="-177800" algn="l" defTabSz="1816100" latinLnBrk="0">
        <a:lnSpc>
          <a:spcPct val="100000"/>
        </a:lnSpc>
        <a:spcBef>
          <a:spcPts val="4600"/>
        </a:spcBef>
        <a:spcAft>
          <a:spcPts val="0"/>
        </a:spcAft>
        <a:buClrTx/>
        <a:buSzPct val="90000"/>
        <a:buFontTx/>
        <a:buChar char="•"/>
        <a:tabLst/>
        <a:defRPr sz="3200" b="0" i="0" u="none" strike="noStrike" cap="none" spc="0" baseline="0">
          <a:ln>
            <a:noFill/>
          </a:ln>
          <a:solidFill>
            <a:srgbClr val="000000"/>
          </a:solidFill>
          <a:uFill>
            <a:solidFill>
              <a:srgbClr val="000000"/>
            </a:solidFill>
          </a:uFill>
          <a:latin typeface="Menlo"/>
          <a:ea typeface="Menlo"/>
          <a:cs typeface="Menlo"/>
          <a:sym typeface="Menlo"/>
        </a:defRPr>
      </a:lvl9pPr>
    </p:bodyStyle>
    <p:otherStyle>
      <a:lvl1pPr marL="0" marR="0" indent="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1pPr>
      <a:lvl2pPr marL="0" marR="0" indent="228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2pPr>
      <a:lvl3pPr marL="0" marR="0" indent="457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3pPr>
      <a:lvl4pPr marL="0" marR="0" indent="685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4pPr>
      <a:lvl5pPr marL="0" marR="0" indent="9144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5pPr>
      <a:lvl6pPr marL="0" marR="0" indent="11430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6pPr>
      <a:lvl7pPr marL="0" marR="0" indent="13716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7pPr>
      <a:lvl8pPr marL="0" marR="0" indent="16002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8pPr>
      <a:lvl9pPr marL="0" marR="0" indent="1828800" algn="ctr" defTabSz="914400" latinLnBrk="0">
        <a:lnSpc>
          <a:spcPct val="100000"/>
        </a:lnSpc>
        <a:spcBef>
          <a:spcPts val="0"/>
        </a:spcBef>
        <a:spcAft>
          <a:spcPts val="0"/>
        </a:spcAft>
        <a:buClrTx/>
        <a:buSzTx/>
        <a:buFontTx/>
        <a:buNone/>
        <a:tabLst/>
        <a:defRPr sz="1600" b="0" i="0" u="none" strike="noStrike" cap="none" spc="0" baseline="0">
          <a:ln>
            <a:noFill/>
          </a:ln>
          <a:solidFill>
            <a:schemeClr val="tx1"/>
          </a:solidFill>
          <a:uFill>
            <a:solidFill>
              <a:srgbClr val="B8B8B8"/>
            </a:solidFill>
          </a:uFill>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2.xml"/><Relationship Id="rId5" Type="http://schemas.openxmlformats.org/officeDocument/2006/relationships/image" Target="../media/image3.tiff"/><Relationship Id="rId4" Type="http://schemas.openxmlformats.org/officeDocument/2006/relationships/image" Target="../media/image2.tif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okpy.org/"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Functions"/>
          <p:cNvSpPr txBox="1">
            <a:spLocks noGrp="1"/>
          </p:cNvSpPr>
          <p:nvPr>
            <p:ph type="title"/>
          </p:nvPr>
        </p:nvSpPr>
        <p:spPr>
          <a:xfrm>
            <a:off x="833966" y="-1588"/>
            <a:ext cx="22940434" cy="1676401"/>
          </a:xfrm>
          <a:prstGeom prst="rect">
            <a:avLst/>
          </a:prstGeom>
        </p:spPr>
        <p:txBody>
          <a:bodyPr/>
          <a:lstStyle/>
          <a:p>
            <a:r>
              <a:rPr lang="en-US" dirty="0"/>
              <a:t>UC Berkeley’s CS61A – Lecture 13 –  Trees</a:t>
            </a:r>
            <a:endParaRPr dirty="0"/>
          </a:p>
        </p:txBody>
      </p:sp>
      <p:sp>
        <p:nvSpPr>
          <p:cNvPr id="2" name="TextBox 1">
            <a:extLst>
              <a:ext uri="{FF2B5EF4-FFF2-40B4-BE49-F238E27FC236}">
                <a16:creationId xmlns:a16="http://schemas.microsoft.com/office/drawing/2014/main" id="{A9478077-2E2D-C549-9753-4C61881080EC}"/>
              </a:ext>
            </a:extLst>
          </p:cNvPr>
          <p:cNvSpPr txBox="1"/>
          <p:nvPr/>
        </p:nvSpPr>
        <p:spPr>
          <a:xfrm>
            <a:off x="267629" y="1960784"/>
            <a:ext cx="23506771" cy="450379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5400" b="1" dirty="0">
                <a:latin typeface="Arial" panose="020B0604020202020204" pitchFamily="34" charset="0"/>
                <a:cs typeface="Arial" panose="020B0604020202020204" pitchFamily="34" charset="0"/>
              </a:rPr>
              <a:t>Your Smart Light Can Tell Amazon and Google When You Go to Bed</a:t>
            </a:r>
          </a:p>
          <a:p>
            <a:r>
              <a:rPr lang="en-US" dirty="0" err="1">
                <a:latin typeface="Menlo" panose="020B0609030804020204" pitchFamily="49" charset="0"/>
                <a:ea typeface="Menlo" panose="020B0609030804020204" pitchFamily="49" charset="0"/>
                <a:cs typeface="Menlo" panose="020B0609030804020204" pitchFamily="49" charset="0"/>
              </a:rPr>
              <a:t>www.bloombergquint.com</a:t>
            </a:r>
            <a:r>
              <a:rPr lang="en-US" dirty="0">
                <a:latin typeface="Menlo" panose="020B0609030804020204" pitchFamily="49" charset="0"/>
                <a:ea typeface="Menlo" panose="020B0609030804020204" pitchFamily="49" charset="0"/>
                <a:cs typeface="Menlo" panose="020B0609030804020204" pitchFamily="49" charset="0"/>
              </a:rPr>
              <a:t>/pursuits/your-smart-light-can-tell-amazon-and-google-when-you-go-to-bed</a:t>
            </a:r>
            <a:endParaRPr lang="en-US" sz="6600" dirty="0">
              <a:latin typeface="Menlo" panose="020B0609030804020204" pitchFamily="49" charset="0"/>
              <a:ea typeface="Menlo" panose="020B0609030804020204" pitchFamily="49" charset="0"/>
              <a:cs typeface="Menlo" panose="020B0609030804020204" pitchFamily="49" charset="0"/>
            </a:endParaRPr>
          </a:p>
          <a:p>
            <a:endParaRPr lang="en-US" sz="4000" dirty="0">
              <a:latin typeface="Menlo" panose="020B0609030804020204" pitchFamily="49" charset="0"/>
              <a:ea typeface="Menlo" panose="020B0609030804020204" pitchFamily="49" charset="0"/>
              <a:cs typeface="Menlo" panose="020B0609030804020204" pitchFamily="49" charset="0"/>
            </a:endParaRPr>
          </a:p>
          <a:p>
            <a:endParaRPr lang="en-US" sz="8000" dirty="0">
              <a:latin typeface="Arial" panose="020B0604020202020204" pitchFamily="34" charset="0"/>
              <a:cs typeface="Arial" panose="020B0604020202020204" pitchFamily="34" charset="0"/>
            </a:endParaRPr>
          </a:p>
          <a:p>
            <a:endParaRPr lang="en-US" sz="8000" dirty="0">
              <a:latin typeface="Arial" panose="020B0604020202020204" pitchFamily="34" charset="0"/>
              <a:cs typeface="Arial" panose="020B0604020202020204" pitchFamily="34" charset="0"/>
            </a:endParaRPr>
          </a:p>
        </p:txBody>
      </p:sp>
      <p:sp>
        <p:nvSpPr>
          <p:cNvPr id="6" name="TextBox 5">
            <a:extLst>
              <a:ext uri="{FF2B5EF4-FFF2-40B4-BE49-F238E27FC236}">
                <a16:creationId xmlns:a16="http://schemas.microsoft.com/office/drawing/2014/main" id="{B61B47CB-8E64-6842-ACBD-88B6E7514D67}"/>
              </a:ext>
            </a:extLst>
          </p:cNvPr>
          <p:cNvSpPr txBox="1"/>
          <p:nvPr/>
        </p:nvSpPr>
        <p:spPr>
          <a:xfrm>
            <a:off x="12247418" y="4205221"/>
            <a:ext cx="12090626" cy="8966557"/>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t" anchorCtr="0">
            <a:spAutoFit/>
          </a:bodyPr>
          <a:lstStyle/>
          <a:p>
            <a:r>
              <a:rPr lang="en-US" sz="3600" dirty="0">
                <a:latin typeface="Arial" panose="020B0604020202020204" pitchFamily="34" charset="0"/>
                <a:cs typeface="Arial" panose="020B0604020202020204" pitchFamily="34" charset="0"/>
              </a:rPr>
              <a:t>“</a:t>
            </a:r>
            <a:r>
              <a:rPr lang="en-US" sz="3600" dirty="0">
                <a:solidFill>
                  <a:srgbClr val="FF0000"/>
                </a:solidFill>
                <a:latin typeface="Arial" panose="020B0604020202020204" pitchFamily="34" charset="0"/>
                <a:cs typeface="Arial" panose="020B0604020202020204" pitchFamily="34" charset="0"/>
              </a:rPr>
              <a:t>Amazon and Google want smart home device manufacturers to have smart appliances transmit a continuous stream of customer information to data hubs by modifying their code</a:t>
            </a:r>
            <a:r>
              <a:rPr lang="en-US" sz="3600" dirty="0">
                <a:latin typeface="Arial" panose="020B0604020202020204" pitchFamily="34" charset="0"/>
                <a:cs typeface="Arial" panose="020B0604020202020204" pitchFamily="34" charset="0"/>
              </a:rPr>
              <a:t>. The companies said they collect the data to make it easier for consumers to manage home electronics, although some device makers say such data collection doesn’t give users enough control over what data they share, or how it can be used. Park Associates' Brad Russell said, "</a:t>
            </a:r>
            <a:r>
              <a:rPr lang="en-US" sz="3600" dirty="0">
                <a:solidFill>
                  <a:srgbClr val="FF0000"/>
                </a:solidFill>
                <a:latin typeface="Arial" panose="020B0604020202020204" pitchFamily="34" charset="0"/>
                <a:cs typeface="Arial" panose="020B0604020202020204" pitchFamily="34" charset="0"/>
              </a:rPr>
              <a:t>You can learn the behaviors of a household based on their patterns</a:t>
            </a:r>
            <a:r>
              <a:rPr lang="en-US" sz="3600" dirty="0">
                <a:latin typeface="Arial" panose="020B0604020202020204" pitchFamily="34" charset="0"/>
                <a:cs typeface="Arial" panose="020B0604020202020204" pitchFamily="34" charset="0"/>
              </a:rPr>
              <a:t>." One smart device maker, Logitech, is trying to partly fulfill this mandate: instead of telling smart speakers what each device connected to Logitech's Harmony remote controls are doing, the company reports back with broad descriptions, specifying that a user is watching TV, rather than passing on information about their choice of channel, for example.”</a:t>
            </a:r>
          </a:p>
        </p:txBody>
      </p:sp>
      <p:pic>
        <p:nvPicPr>
          <p:cNvPr id="4" name="Picture 3">
            <a:extLst>
              <a:ext uri="{FF2B5EF4-FFF2-40B4-BE49-F238E27FC236}">
                <a16:creationId xmlns:a16="http://schemas.microsoft.com/office/drawing/2014/main" id="{A0107F01-F210-FD4E-80A1-4D46CA231C98}"/>
              </a:ext>
            </a:extLst>
          </p:cNvPr>
          <p:cNvPicPr>
            <a:picLocks noChangeAspect="1"/>
          </p:cNvPicPr>
          <p:nvPr/>
        </p:nvPicPr>
        <p:blipFill>
          <a:blip r:embed="rId3"/>
          <a:stretch>
            <a:fillRect/>
          </a:stretch>
        </p:blipFill>
        <p:spPr>
          <a:xfrm>
            <a:off x="0" y="6464581"/>
            <a:ext cx="12101992" cy="7261195"/>
          </a:xfrm>
          <a:prstGeom prst="rect">
            <a:avLst/>
          </a:prstGeom>
        </p:spPr>
      </p:pic>
      <p:pic>
        <p:nvPicPr>
          <p:cNvPr id="5" name="Picture 4">
            <a:extLst>
              <a:ext uri="{FF2B5EF4-FFF2-40B4-BE49-F238E27FC236}">
                <a16:creationId xmlns:a16="http://schemas.microsoft.com/office/drawing/2014/main" id="{D35DB8ED-F42C-034F-B681-5662419B3B90}"/>
              </a:ext>
            </a:extLst>
          </p:cNvPr>
          <p:cNvPicPr>
            <a:picLocks noChangeAspect="1"/>
          </p:cNvPicPr>
          <p:nvPr/>
        </p:nvPicPr>
        <p:blipFill>
          <a:blip r:embed="rId4"/>
          <a:stretch>
            <a:fillRect/>
          </a:stretch>
        </p:blipFill>
        <p:spPr>
          <a:xfrm>
            <a:off x="136999" y="1452335"/>
            <a:ext cx="9529514" cy="9529514"/>
          </a:xfrm>
          <a:prstGeom prst="rect">
            <a:avLst/>
          </a:prstGeom>
        </p:spPr>
      </p:pic>
      <p:pic>
        <p:nvPicPr>
          <p:cNvPr id="7" name="Picture 6">
            <a:extLst>
              <a:ext uri="{FF2B5EF4-FFF2-40B4-BE49-F238E27FC236}">
                <a16:creationId xmlns:a16="http://schemas.microsoft.com/office/drawing/2014/main" id="{CF003EB5-8C91-CE4E-A946-06CFDC28FCFE}"/>
              </a:ext>
            </a:extLst>
          </p:cNvPr>
          <p:cNvPicPr>
            <a:picLocks noChangeAspect="1"/>
          </p:cNvPicPr>
          <p:nvPr/>
        </p:nvPicPr>
        <p:blipFill>
          <a:blip r:embed="rId5"/>
          <a:stretch>
            <a:fillRect/>
          </a:stretch>
        </p:blipFill>
        <p:spPr>
          <a:xfrm>
            <a:off x="5146766" y="3293002"/>
            <a:ext cx="6955226" cy="2350867"/>
          </a:xfrm>
          <a:prstGeom prst="rect">
            <a:avLst/>
          </a:prstGeom>
        </p:spPr>
      </p:pic>
      <p:sp>
        <p:nvSpPr>
          <p:cNvPr id="8" name="Rectangle 7">
            <a:extLst>
              <a:ext uri="{FF2B5EF4-FFF2-40B4-BE49-F238E27FC236}">
                <a16:creationId xmlns:a16="http://schemas.microsoft.com/office/drawing/2014/main" id="{480627EA-6303-AB4E-A6AE-6D1B2E4D4069}"/>
              </a:ext>
            </a:extLst>
          </p:cNvPr>
          <p:cNvSpPr/>
          <p:nvPr/>
        </p:nvSpPr>
        <p:spPr>
          <a:xfrm>
            <a:off x="12679514" y="110805"/>
            <a:ext cx="11704486" cy="584775"/>
          </a:xfrm>
          <a:prstGeom prst="rect">
            <a:avLst/>
          </a:prstGeom>
        </p:spPr>
        <p:txBody>
          <a:bodyPr wrap="none">
            <a:spAutoFit/>
          </a:bodyPr>
          <a:lstStyle/>
          <a:p>
            <a:r>
              <a:rPr lang="en-US" dirty="0"/>
              <a:t>Fib fun on Piano: https://</a:t>
            </a:r>
            <a:r>
              <a:rPr lang="en-US" dirty="0" err="1"/>
              <a:t>youtu.be</a:t>
            </a:r>
            <a:r>
              <a:rPr lang="en-US" dirty="0"/>
              <a:t>/IGJeGOw8TzQ</a:t>
            </a:r>
          </a:p>
        </p:txBody>
      </p:sp>
    </p:spTree>
    <p:extLst>
      <p:ext uri="{BB962C8B-B14F-4D97-AF65-F5344CB8AC3E}">
        <p14:creationId xmlns:p14="http://schemas.microsoft.com/office/powerpoint/2010/main" val="2698987680"/>
      </p:ext>
    </p:extLst>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 name="Processing Container Values"/>
          <p:cNvSpPr txBox="1">
            <a:spLocks noGrp="1"/>
          </p:cNvSpPr>
          <p:nvPr>
            <p:ph type="title"/>
          </p:nvPr>
        </p:nvSpPr>
        <p:spPr>
          <a:prstGeom prst="rect">
            <a:avLst/>
          </a:prstGeom>
        </p:spPr>
        <p:txBody>
          <a:bodyPr/>
          <a:lstStyle/>
          <a:p>
            <a:r>
              <a:t>Processing Container Values</a:t>
            </a:r>
          </a:p>
        </p:txBody>
      </p:sp>
    </p:spTree>
  </p:cSld>
  <p:clrMapOvr>
    <a:masterClrMapping/>
  </p:clrMapOvr>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9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93" name="Sequence Aggregation"/>
          <p:cNvSpPr txBox="1">
            <a:spLocks noGrp="1"/>
          </p:cNvSpPr>
          <p:nvPr>
            <p:ph type="title"/>
          </p:nvPr>
        </p:nvSpPr>
        <p:spPr>
          <a:prstGeom prst="rect">
            <a:avLst/>
          </a:prstGeom>
        </p:spPr>
        <p:txBody>
          <a:bodyPr/>
          <a:lstStyle/>
          <a:p>
            <a:r>
              <a:rPr dirty="0"/>
              <a:t>Sequence Aggregation</a:t>
            </a:r>
            <a:r>
              <a:rPr lang="en-US" dirty="0"/>
              <a:t> (Demo2 after each one)</a:t>
            </a:r>
            <a:endParaRPr dirty="0"/>
          </a:p>
        </p:txBody>
      </p:sp>
      <p:sp>
        <p:nvSpPr>
          <p:cNvPr id="94" name="Several built-in functions take iterable arguments and aggregate them into a value…"/>
          <p:cNvSpPr txBox="1">
            <a:spLocks noGrp="1"/>
          </p:cNvSpPr>
          <p:nvPr>
            <p:ph type="body" idx="1"/>
          </p:nvPr>
        </p:nvSpPr>
        <p:spPr>
          <a:prstGeom prst="rect">
            <a:avLst/>
          </a:prstGeom>
        </p:spPr>
        <p:txBody>
          <a:bodyPr/>
          <a:lstStyle/>
          <a:p>
            <a:r>
              <a:t>Several built-in functions take iterable arguments and aggregate them into a value</a:t>
            </a:r>
          </a:p>
          <a:p>
            <a:pPr marL="1025769" lvl="1" indent="-390769">
              <a:spcBef>
                <a:spcPts val="5000"/>
              </a:spcBef>
              <a:buClrTx/>
              <a:buSzPct val="75000"/>
              <a:buFontTx/>
            </a:pPr>
            <a:r>
              <a:rPr b="1"/>
              <a:t>sum</a:t>
            </a:r>
            <a:r>
              <a:t>(iterable</a:t>
            </a:r>
            <a:r>
              <a:rPr>
                <a:solidFill>
                  <a:srgbClr val="53585F"/>
                </a:solidFill>
              </a:rPr>
              <a:t>[, start]</a:t>
            </a:r>
            <a:r>
              <a:t>) -&gt; value</a:t>
            </a:r>
            <a:br/>
            <a:br/>
            <a:r>
              <a:t>Return the sum of an iterable (not of strings) plus the value</a:t>
            </a:r>
            <a:br/>
            <a:r>
              <a:t>of parameter 'start' (which defaults to 0).  When the iterable is</a:t>
            </a:r>
            <a:br/>
            <a:r>
              <a:t>empty, return start.</a:t>
            </a:r>
          </a:p>
          <a:p>
            <a:pPr marL="1025769" lvl="1" indent="-390769">
              <a:spcBef>
                <a:spcPts val="5000"/>
              </a:spcBef>
              <a:buClrTx/>
              <a:buSzPct val="75000"/>
              <a:buFontTx/>
            </a:pPr>
            <a:r>
              <a:rPr b="1"/>
              <a:t>max</a:t>
            </a:r>
            <a:r>
              <a:t>(iterable</a:t>
            </a:r>
            <a:r>
              <a:rPr>
                <a:solidFill>
                  <a:srgbClr val="53585F"/>
                </a:solidFill>
              </a:rPr>
              <a:t>[, key=func]</a:t>
            </a:r>
            <a:r>
              <a:t>) -&gt; value</a:t>
            </a:r>
            <a:br/>
            <a:r>
              <a:rPr b="1"/>
              <a:t>max</a:t>
            </a:r>
            <a:r>
              <a:t>(a, b, c, ...</a:t>
            </a:r>
            <a:r>
              <a:rPr>
                <a:solidFill>
                  <a:srgbClr val="53585F"/>
                </a:solidFill>
              </a:rPr>
              <a:t>[, key=func]</a:t>
            </a:r>
            <a:r>
              <a:t>) -&gt; value</a:t>
            </a:r>
            <a:br/>
            <a:br/>
            <a:r>
              <a:t>With a single iterable argument, return its largest item.</a:t>
            </a:r>
            <a:br/>
            <a:r>
              <a:t>With two or more arguments, return the largest argument.</a:t>
            </a:r>
          </a:p>
          <a:p>
            <a:pPr marL="1025769" lvl="1" indent="-390769">
              <a:spcBef>
                <a:spcPts val="5000"/>
              </a:spcBef>
              <a:buClrTx/>
              <a:buSzPct val="75000"/>
              <a:buFontTx/>
            </a:pPr>
            <a:r>
              <a:rPr b="1"/>
              <a:t>all</a:t>
            </a:r>
            <a:r>
              <a:t>(iterable) -&gt; bool</a:t>
            </a:r>
            <a:br/>
            <a:br/>
            <a:r>
              <a:t>Return True if bool(x) is True for all values x in the iterable.</a:t>
            </a:r>
            <a:br/>
            <a:r>
              <a:t>If the iterable is empty, return True.</a:t>
            </a:r>
          </a:p>
        </p:txBody>
      </p:sp>
      <p:sp>
        <p:nvSpPr>
          <p:cNvPr id="95"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11</a:t>
            </a:fld>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94">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94">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94">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1" nodeType="clickEffect">
                                  <p:stCondLst>
                                    <p:cond delay="0"/>
                                  </p:stCondLst>
                                  <p:iterate>
                                    <p:tmAbs val="0"/>
                                  </p:iterate>
                                  <p:childTnLst>
                                    <p:set>
                                      <p:cBhvr>
                                        <p:cTn id="16" fill="hold"/>
                                        <p:tgtEl>
                                          <p:spTgt spid="94">
                                            <p:txEl>
                                              <p:pRg st="2" end="2"/>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1" nodeType="clickEffect">
                                  <p:stCondLst>
                                    <p:cond delay="0"/>
                                  </p:stCondLst>
                                  <p:iterate>
                                    <p:tmAbs val="0"/>
                                  </p:iterate>
                                  <p:childTnLst>
                                    <p:set>
                                      <p:cBhvr>
                                        <p:cTn id="20" fill="hold"/>
                                        <p:tgtEl>
                                          <p:spTgt spid="94">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4" grpId="1" build="p" bldLvl="5" animBg="1" advAuto="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 name="Trees"/>
          <p:cNvSpPr txBox="1">
            <a:spLocks noGrp="1"/>
          </p:cNvSpPr>
          <p:nvPr>
            <p:ph type="title"/>
          </p:nvPr>
        </p:nvSpPr>
        <p:spPr>
          <a:prstGeom prst="rect">
            <a:avLst/>
          </a:prstGeom>
        </p:spPr>
        <p:txBody>
          <a:bodyPr/>
          <a:lstStyle/>
          <a:p>
            <a:r>
              <a:t>Trees</a:t>
            </a:r>
          </a:p>
        </p:txBody>
      </p:sp>
    </p:spTree>
  </p:cSld>
  <p:clrMapOvr>
    <a:masterClrMapping/>
  </p:clrMapOvr>
  <p:transition spd="med"/>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0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01" name="Tree Abstraction"/>
          <p:cNvSpPr txBox="1">
            <a:spLocks noGrp="1"/>
          </p:cNvSpPr>
          <p:nvPr>
            <p:ph type="title"/>
          </p:nvPr>
        </p:nvSpPr>
        <p:spPr>
          <a:prstGeom prst="rect">
            <a:avLst/>
          </a:prstGeom>
        </p:spPr>
        <p:txBody>
          <a:bodyPr/>
          <a:lstStyle/>
          <a:p>
            <a:r>
              <a:t>Tree Abstraction</a:t>
            </a:r>
          </a:p>
        </p:txBody>
      </p:sp>
      <p:sp>
        <p:nvSpPr>
          <p:cNvPr id="10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13</a:t>
            </a:fld>
            <a:endParaRPr/>
          </a:p>
        </p:txBody>
      </p:sp>
      <p:sp>
        <p:nvSpPr>
          <p:cNvPr id="103" name="Recursive description (wooden trees):…"/>
          <p:cNvSpPr txBox="1"/>
          <p:nvPr/>
        </p:nvSpPr>
        <p:spPr>
          <a:xfrm>
            <a:off x="838200" y="8230592"/>
            <a:ext cx="11887265" cy="358356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spcBef>
                <a:spcPts val="2000"/>
              </a:spcBef>
              <a:defRPr b="1"/>
            </a:pPr>
            <a:r>
              <a:rPr>
                <a:solidFill>
                  <a:schemeClr val="accent2">
                    <a:hueOff val="-2473792"/>
                    <a:satOff val="-50209"/>
                    <a:lumOff val="23543"/>
                  </a:schemeClr>
                </a:solidFill>
              </a:rPr>
              <a:t>Recursive description</a:t>
            </a:r>
            <a:r>
              <a:t> (wooden trees):</a:t>
            </a:r>
          </a:p>
          <a:p>
            <a:pPr>
              <a:spcBef>
                <a:spcPts val="2000"/>
              </a:spcBef>
            </a:pPr>
            <a:r>
              <a:t>A </a:t>
            </a:r>
            <a:r>
              <a:rPr b="1"/>
              <a:t>tree</a:t>
            </a:r>
            <a:r>
              <a:t> has a </a:t>
            </a:r>
            <a:r>
              <a:rPr b="1"/>
              <a:t>root label</a:t>
            </a:r>
            <a:r>
              <a:t> and a list of </a:t>
            </a:r>
            <a:r>
              <a:rPr b="1"/>
              <a:t>branches</a:t>
            </a:r>
          </a:p>
          <a:p>
            <a:pPr>
              <a:spcBef>
                <a:spcPts val="2000"/>
              </a:spcBef>
            </a:pPr>
            <a:r>
              <a:t>Each </a:t>
            </a:r>
            <a:r>
              <a:rPr b="1"/>
              <a:t>branch</a:t>
            </a:r>
            <a:r>
              <a:t> is a </a:t>
            </a:r>
            <a:r>
              <a:rPr b="1"/>
              <a:t>tree</a:t>
            </a:r>
          </a:p>
          <a:p>
            <a:pPr>
              <a:spcBef>
                <a:spcPts val="2000"/>
              </a:spcBef>
            </a:pPr>
            <a:r>
              <a:t>A </a:t>
            </a:r>
            <a:r>
              <a:rPr b="1"/>
              <a:t>tree</a:t>
            </a:r>
            <a:r>
              <a:t> with zero </a:t>
            </a:r>
            <a:r>
              <a:rPr b="1"/>
              <a:t>branches</a:t>
            </a:r>
            <a:r>
              <a:t> is called a </a:t>
            </a:r>
            <a:r>
              <a:rPr b="1"/>
              <a:t>leaf</a:t>
            </a:r>
          </a:p>
          <a:p>
            <a:pPr>
              <a:spcBef>
                <a:spcPts val="2000"/>
              </a:spcBef>
            </a:pPr>
            <a:r>
              <a:t>A </a:t>
            </a:r>
            <a:r>
              <a:rPr b="1"/>
              <a:t>tree</a:t>
            </a:r>
            <a:r>
              <a:t> starts at the </a:t>
            </a:r>
            <a:r>
              <a:rPr b="1"/>
              <a:t>root</a:t>
            </a:r>
          </a:p>
        </p:txBody>
      </p:sp>
      <p:sp>
        <p:nvSpPr>
          <p:cNvPr id="104" name="2"/>
          <p:cNvSpPr txBox="1"/>
          <p:nvPr/>
        </p:nvSpPr>
        <p:spPr>
          <a:xfrm>
            <a:off x="13126037" y="4610082"/>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uFill>
                  <a:solidFill>
                    <a:srgbClr val="00A633"/>
                  </a:solidFill>
                </a:uFill>
              </a:defRPr>
            </a:lvl1pPr>
          </a:lstStyle>
          <a:p>
            <a:r>
              <a:t>2</a:t>
            </a:r>
          </a:p>
        </p:txBody>
      </p:sp>
      <p:sp>
        <p:nvSpPr>
          <p:cNvPr id="105" name="Line"/>
          <p:cNvSpPr/>
          <p:nvPr/>
        </p:nvSpPr>
        <p:spPr>
          <a:xfrm flipH="1">
            <a:off x="13051025" y="5200134"/>
            <a:ext cx="406212" cy="391871"/>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06" name="Line"/>
          <p:cNvSpPr/>
          <p:nvPr/>
        </p:nvSpPr>
        <p:spPr>
          <a:xfrm>
            <a:off x="14358760" y="5180788"/>
            <a:ext cx="414735" cy="400092"/>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07" name="3"/>
          <p:cNvSpPr txBox="1"/>
          <p:nvPr/>
        </p:nvSpPr>
        <p:spPr>
          <a:xfrm>
            <a:off x="11292490" y="2801230"/>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3</a:t>
            </a:r>
          </a:p>
        </p:txBody>
      </p:sp>
      <p:sp>
        <p:nvSpPr>
          <p:cNvPr id="108" name="Line"/>
          <p:cNvSpPr/>
          <p:nvPr/>
        </p:nvSpPr>
        <p:spPr>
          <a:xfrm flipH="1">
            <a:off x="10485741" y="3431145"/>
            <a:ext cx="1143240" cy="1102876"/>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09" name="Line"/>
          <p:cNvSpPr/>
          <p:nvPr/>
        </p:nvSpPr>
        <p:spPr>
          <a:xfrm>
            <a:off x="12528185" y="3423999"/>
            <a:ext cx="1143502" cy="1103129"/>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10" name="1"/>
          <p:cNvSpPr txBox="1"/>
          <p:nvPr/>
        </p:nvSpPr>
        <p:spPr>
          <a:xfrm>
            <a:off x="9449211" y="4610082"/>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1</a:t>
            </a:r>
          </a:p>
        </p:txBody>
      </p:sp>
      <p:sp>
        <p:nvSpPr>
          <p:cNvPr id="111" name="0"/>
          <p:cNvSpPr txBox="1"/>
          <p:nvPr/>
        </p:nvSpPr>
        <p:spPr>
          <a:xfrm>
            <a:off x="8396370" y="5717521"/>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0</a:t>
            </a:r>
          </a:p>
        </p:txBody>
      </p:sp>
      <p:sp>
        <p:nvSpPr>
          <p:cNvPr id="112" name="1"/>
          <p:cNvSpPr txBox="1"/>
          <p:nvPr/>
        </p:nvSpPr>
        <p:spPr>
          <a:xfrm>
            <a:off x="10558617" y="5717521"/>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1</a:t>
            </a:r>
          </a:p>
        </p:txBody>
      </p:sp>
      <p:sp>
        <p:nvSpPr>
          <p:cNvPr id="113" name="Line"/>
          <p:cNvSpPr/>
          <p:nvPr/>
        </p:nvSpPr>
        <p:spPr>
          <a:xfrm flipH="1">
            <a:off x="9421201" y="5200134"/>
            <a:ext cx="406213" cy="391871"/>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14" name="Relative description (family trees):…"/>
          <p:cNvSpPr txBox="1"/>
          <p:nvPr/>
        </p:nvSpPr>
        <p:spPr>
          <a:xfrm>
            <a:off x="12999712" y="8230592"/>
            <a:ext cx="12912251" cy="3723526"/>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p>
            <a:pPr>
              <a:spcBef>
                <a:spcPts val="2000"/>
              </a:spcBef>
              <a:defRPr b="1"/>
            </a:pPr>
            <a:r>
              <a:rPr>
                <a:solidFill>
                  <a:schemeClr val="accent1"/>
                </a:solidFill>
              </a:rPr>
              <a:t>Relative description</a:t>
            </a:r>
            <a:r>
              <a:t> (family trees):</a:t>
            </a:r>
          </a:p>
          <a:p>
            <a:pPr>
              <a:spcBef>
                <a:spcPts val="2000"/>
              </a:spcBef>
            </a:pPr>
            <a:r>
              <a:t>Each location in a tree is called a </a:t>
            </a:r>
            <a:r>
              <a:rPr b="1"/>
              <a:t>node</a:t>
            </a:r>
          </a:p>
          <a:p>
            <a:pPr>
              <a:spcBef>
                <a:spcPts val="2000"/>
              </a:spcBef>
            </a:pPr>
            <a:r>
              <a:t>Each </a:t>
            </a:r>
            <a:r>
              <a:rPr b="1"/>
              <a:t>node</a:t>
            </a:r>
            <a:r>
              <a:t> has a </a:t>
            </a:r>
            <a:r>
              <a:rPr b="1"/>
              <a:t>label </a:t>
            </a:r>
            <a:r>
              <a:t>that can be any value</a:t>
            </a:r>
            <a:endParaRPr b="1"/>
          </a:p>
          <a:p>
            <a:pPr>
              <a:spcBef>
                <a:spcPts val="2000"/>
              </a:spcBef>
            </a:pPr>
            <a:r>
              <a:t>One node can be the </a:t>
            </a:r>
            <a:r>
              <a:rPr b="1"/>
              <a:t>parent</a:t>
            </a:r>
            <a:r>
              <a:t>/</a:t>
            </a:r>
            <a:r>
              <a:rPr b="1"/>
              <a:t>child</a:t>
            </a:r>
            <a:r>
              <a:t> of another</a:t>
            </a:r>
          </a:p>
          <a:p>
            <a:pPr>
              <a:spcBef>
                <a:spcPts val="2000"/>
              </a:spcBef>
            </a:pPr>
            <a:r>
              <a:t>The top node is the </a:t>
            </a:r>
            <a:r>
              <a:rPr b="1"/>
              <a:t>root node</a:t>
            </a:r>
          </a:p>
        </p:txBody>
      </p:sp>
      <p:sp>
        <p:nvSpPr>
          <p:cNvPr id="115" name="Line"/>
          <p:cNvSpPr/>
          <p:nvPr/>
        </p:nvSpPr>
        <p:spPr>
          <a:xfrm>
            <a:off x="10699264" y="5180788"/>
            <a:ext cx="414735" cy="400091"/>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16" name="1"/>
          <p:cNvSpPr txBox="1"/>
          <p:nvPr/>
        </p:nvSpPr>
        <p:spPr>
          <a:xfrm>
            <a:off x="12057217" y="5717521"/>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1</a:t>
            </a:r>
          </a:p>
        </p:txBody>
      </p:sp>
      <p:sp>
        <p:nvSpPr>
          <p:cNvPr id="117" name="1"/>
          <p:cNvSpPr txBox="1"/>
          <p:nvPr/>
        </p:nvSpPr>
        <p:spPr>
          <a:xfrm>
            <a:off x="14188695" y="5717521"/>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1</a:t>
            </a:r>
          </a:p>
        </p:txBody>
      </p:sp>
      <p:sp>
        <p:nvSpPr>
          <p:cNvPr id="118" name="0"/>
          <p:cNvSpPr txBox="1"/>
          <p:nvPr/>
        </p:nvSpPr>
        <p:spPr>
          <a:xfrm>
            <a:off x="13091990" y="6898878"/>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0</a:t>
            </a:r>
          </a:p>
        </p:txBody>
      </p:sp>
      <p:sp>
        <p:nvSpPr>
          <p:cNvPr id="119" name="1"/>
          <p:cNvSpPr txBox="1"/>
          <p:nvPr/>
        </p:nvSpPr>
        <p:spPr>
          <a:xfrm>
            <a:off x="15298100" y="6898878"/>
            <a:ext cx="1570584" cy="54168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marL="90311" marR="90311" algn="ctr" defTabSz="2019300">
              <a:defRPr sz="3600"/>
            </a:lvl1pPr>
          </a:lstStyle>
          <a:p>
            <a:r>
              <a:t>1</a:t>
            </a:r>
          </a:p>
        </p:txBody>
      </p:sp>
      <p:sp>
        <p:nvSpPr>
          <p:cNvPr id="120" name="Line"/>
          <p:cNvSpPr/>
          <p:nvPr/>
        </p:nvSpPr>
        <p:spPr>
          <a:xfrm flipH="1">
            <a:off x="14160684" y="6358374"/>
            <a:ext cx="406213" cy="391871"/>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sp>
        <p:nvSpPr>
          <p:cNvPr id="121" name="Line"/>
          <p:cNvSpPr/>
          <p:nvPr/>
        </p:nvSpPr>
        <p:spPr>
          <a:xfrm>
            <a:off x="15438747" y="6339027"/>
            <a:ext cx="414735" cy="400092"/>
          </a:xfrm>
          <a:prstGeom prst="line">
            <a:avLst/>
          </a:prstGeom>
          <a:ln w="12700">
            <a:solidFill>
              <a:srgbClr val="000000"/>
            </a:solidFill>
          </a:ln>
        </p:spPr>
        <p:txBody>
          <a:bodyPr lIns="0" tIns="0" rIns="0" bIns="0"/>
          <a:lstStyle/>
          <a:p>
            <a:pPr marL="0" marR="0" defTabSz="457200">
              <a:defRPr sz="1200">
                <a:uFillTx/>
                <a:latin typeface="Helvetica"/>
                <a:ea typeface="Helvetica"/>
                <a:cs typeface="Helvetica"/>
                <a:sym typeface="Helvetica"/>
              </a:defRPr>
            </a:pPr>
            <a:endParaRPr/>
          </a:p>
        </p:txBody>
      </p:sp>
      <p:grpSp>
        <p:nvGrpSpPr>
          <p:cNvPr id="131" name="Group"/>
          <p:cNvGrpSpPr/>
          <p:nvPr/>
        </p:nvGrpSpPr>
        <p:grpSpPr>
          <a:xfrm>
            <a:off x="8669307" y="2603549"/>
            <a:ext cx="7927909" cy="5099593"/>
            <a:chOff x="0" y="0"/>
            <a:chExt cx="7927907" cy="5099591"/>
          </a:xfrm>
        </p:grpSpPr>
        <p:sp>
          <p:nvSpPr>
            <p:cNvPr id="122" name="Circle"/>
            <p:cNvSpPr/>
            <p:nvPr/>
          </p:nvSpPr>
          <p:spPr>
            <a:xfrm>
              <a:off x="2895598" y="0"/>
              <a:ext cx="1024709" cy="1024709"/>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3" name="Circle"/>
            <p:cNvSpPr/>
            <p:nvPr/>
          </p:nvSpPr>
          <p:spPr>
            <a:xfrm>
              <a:off x="4745444" y="1820090"/>
              <a:ext cx="1024709" cy="1024709"/>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4" name="Circle"/>
            <p:cNvSpPr/>
            <p:nvPr/>
          </p:nvSpPr>
          <p:spPr>
            <a:xfrm>
              <a:off x="1075507" y="1820090"/>
              <a:ext cx="1024710" cy="1024709"/>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5" name="Circle"/>
            <p:cNvSpPr/>
            <p:nvPr/>
          </p:nvSpPr>
          <p:spPr>
            <a:xfrm>
              <a:off x="2163715" y="2916643"/>
              <a:ext cx="1024710" cy="1024710"/>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6" name="Circle"/>
            <p:cNvSpPr/>
            <p:nvPr/>
          </p:nvSpPr>
          <p:spPr>
            <a:xfrm>
              <a:off x="0" y="2916643"/>
              <a:ext cx="1024709" cy="1024710"/>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7" name="Circle"/>
            <p:cNvSpPr/>
            <p:nvPr/>
          </p:nvSpPr>
          <p:spPr>
            <a:xfrm>
              <a:off x="3649615" y="2916643"/>
              <a:ext cx="1024710" cy="1024710"/>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8" name="Circle"/>
            <p:cNvSpPr/>
            <p:nvPr/>
          </p:nvSpPr>
          <p:spPr>
            <a:xfrm>
              <a:off x="5814991" y="2916643"/>
              <a:ext cx="1024709" cy="1024710"/>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29" name="Circle"/>
            <p:cNvSpPr/>
            <p:nvPr/>
          </p:nvSpPr>
          <p:spPr>
            <a:xfrm>
              <a:off x="6903199" y="4074883"/>
              <a:ext cx="1024709" cy="1024709"/>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30" name="Circle"/>
            <p:cNvSpPr/>
            <p:nvPr/>
          </p:nvSpPr>
          <p:spPr>
            <a:xfrm>
              <a:off x="4739483" y="4074883"/>
              <a:ext cx="1024709" cy="1024709"/>
            </a:xfrm>
            <a:prstGeom prst="ellipse">
              <a:avLst/>
            </a:prstGeom>
            <a:noFill/>
            <a:ln w="12700" cap="flat">
              <a:solidFill>
                <a:srgbClr val="000000"/>
              </a:solidFill>
              <a:prstDash val="solid"/>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grpSp>
        <p:nvGrpSpPr>
          <p:cNvPr id="134" name="Group"/>
          <p:cNvGrpSpPr/>
          <p:nvPr/>
        </p:nvGrpSpPr>
        <p:grpSpPr>
          <a:xfrm>
            <a:off x="7845542" y="2791233"/>
            <a:ext cx="4107323" cy="584201"/>
            <a:chOff x="-1435099" y="0"/>
            <a:chExt cx="4107322" cy="584200"/>
          </a:xfrm>
        </p:grpSpPr>
        <p:sp>
          <p:nvSpPr>
            <p:cNvPr id="132" name="Root label"/>
            <p:cNvSpPr txBox="1"/>
            <p:nvPr/>
          </p:nvSpPr>
          <p:spPr>
            <a:xfrm>
              <a:off x="-1435100" y="-1"/>
              <a:ext cx="264231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2">
                      <a:hueOff val="-2473792"/>
                      <a:satOff val="-50209"/>
                      <a:lumOff val="23543"/>
                    </a:schemeClr>
                  </a:solidFill>
                </a:defRPr>
              </a:lvl1pPr>
            </a:lstStyle>
            <a:p>
              <a:r>
                <a:t>Root label</a:t>
              </a:r>
            </a:p>
          </p:txBody>
        </p:sp>
        <p:sp>
          <p:nvSpPr>
            <p:cNvPr id="133" name="Line"/>
            <p:cNvSpPr/>
            <p:nvPr/>
          </p:nvSpPr>
          <p:spPr>
            <a:xfrm>
              <a:off x="1285739" y="320029"/>
              <a:ext cx="1386484" cy="1"/>
            </a:xfrm>
            <a:prstGeom prst="line">
              <a:avLst/>
            </a:prstGeom>
            <a:noFill/>
            <a:ln w="76200" cap="flat">
              <a:solidFill>
                <a:schemeClr val="accent2">
                  <a:hueOff val="-2473792"/>
                  <a:satOff val="-50209"/>
                  <a:lumOff val="23543"/>
                </a:schemeClr>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38" name="Group"/>
          <p:cNvGrpSpPr/>
          <p:nvPr/>
        </p:nvGrpSpPr>
        <p:grpSpPr>
          <a:xfrm>
            <a:off x="5644146" y="4334881"/>
            <a:ext cx="6385563" cy="3571551"/>
            <a:chOff x="0" y="0"/>
            <a:chExt cx="6385562" cy="3571550"/>
          </a:xfrm>
        </p:grpSpPr>
        <p:sp>
          <p:nvSpPr>
            <p:cNvPr id="135" name="Rounded Rectangle"/>
            <p:cNvSpPr/>
            <p:nvPr/>
          </p:nvSpPr>
          <p:spPr>
            <a:xfrm>
              <a:off x="2795151" y="0"/>
              <a:ext cx="3590412" cy="3571551"/>
            </a:xfrm>
            <a:prstGeom prst="roundRect">
              <a:avLst>
                <a:gd name="adj" fmla="val 4925"/>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136" name="Branch"/>
            <p:cNvSpPr txBox="1"/>
            <p:nvPr/>
          </p:nvSpPr>
          <p:spPr>
            <a:xfrm>
              <a:off x="0" y="172892"/>
              <a:ext cx="2234662"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defRPr b="1">
                  <a:solidFill>
                    <a:schemeClr val="accent2">
                      <a:hueOff val="-2473792"/>
                      <a:satOff val="-50209"/>
                      <a:lumOff val="23543"/>
                    </a:schemeClr>
                  </a:solidFill>
                </a:defRPr>
              </a:lvl1pPr>
            </a:lstStyle>
            <a:p>
              <a:r>
                <a:t>Branch</a:t>
              </a:r>
            </a:p>
          </p:txBody>
        </p:sp>
        <p:sp>
          <p:nvSpPr>
            <p:cNvPr id="137" name="Line"/>
            <p:cNvSpPr/>
            <p:nvPr/>
          </p:nvSpPr>
          <p:spPr>
            <a:xfrm>
              <a:off x="1717412" y="464992"/>
              <a:ext cx="899499" cy="1"/>
            </a:xfrm>
            <a:prstGeom prst="line">
              <a:avLst/>
            </a:prstGeom>
            <a:noFill/>
            <a:ln w="76200" cap="flat">
              <a:solidFill>
                <a:schemeClr val="accent2">
                  <a:hueOff val="-2473792"/>
                  <a:satOff val="-50209"/>
                  <a:lumOff val="23543"/>
                </a:schemeClr>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39" name="(also a tree)"/>
          <p:cNvSpPr txBox="1"/>
          <p:nvPr/>
        </p:nvSpPr>
        <p:spPr>
          <a:xfrm>
            <a:off x="4611538" y="4964973"/>
            <a:ext cx="3787970"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nchor="ctr"/>
          <a:lstStyle>
            <a:lvl1pPr>
              <a:defRPr b="1">
                <a:solidFill>
                  <a:schemeClr val="accent2">
                    <a:hueOff val="-2473792"/>
                    <a:satOff val="-50209"/>
                    <a:lumOff val="23543"/>
                  </a:schemeClr>
                </a:solidFill>
              </a:defRPr>
            </a:lvl1pPr>
          </a:lstStyle>
          <a:p>
            <a:r>
              <a:t>(also a tree)</a:t>
            </a:r>
          </a:p>
        </p:txBody>
      </p:sp>
      <p:grpSp>
        <p:nvGrpSpPr>
          <p:cNvPr id="145" name="Group"/>
          <p:cNvGrpSpPr/>
          <p:nvPr/>
        </p:nvGrpSpPr>
        <p:grpSpPr>
          <a:xfrm>
            <a:off x="8540914" y="5473925"/>
            <a:ext cx="3376335" cy="2309027"/>
            <a:chOff x="-203199" y="0"/>
            <a:chExt cx="3376334" cy="2309025"/>
          </a:xfrm>
        </p:grpSpPr>
        <p:sp>
          <p:nvSpPr>
            <p:cNvPr id="140" name="Rounded Rectangle"/>
            <p:cNvSpPr/>
            <p:nvPr/>
          </p:nvSpPr>
          <p:spPr>
            <a:xfrm>
              <a:off x="2032463" y="0"/>
              <a:ext cx="1134664" cy="1184101"/>
            </a:xfrm>
            <a:prstGeom prst="roundRect">
              <a:avLst>
                <a:gd name="adj" fmla="val 6679"/>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nvGrpSpPr>
            <p:cNvPr id="144" name="Group"/>
            <p:cNvGrpSpPr/>
            <p:nvPr/>
          </p:nvGrpSpPr>
          <p:grpSpPr>
            <a:xfrm>
              <a:off x="-203200" y="1220969"/>
              <a:ext cx="3376335" cy="1088057"/>
              <a:chOff x="-203199" y="-8555"/>
              <a:chExt cx="3376334" cy="1088055"/>
            </a:xfrm>
          </p:grpSpPr>
          <p:sp>
            <p:nvSpPr>
              <p:cNvPr id="141" name="Leaf"/>
              <p:cNvSpPr txBox="1"/>
              <p:nvPr/>
            </p:nvSpPr>
            <p:spPr>
              <a:xfrm>
                <a:off x="0" y="-1"/>
                <a:ext cx="1174274"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2">
                        <a:hueOff val="-2473792"/>
                        <a:satOff val="-50209"/>
                        <a:lumOff val="23543"/>
                      </a:schemeClr>
                    </a:solidFill>
                  </a:defRPr>
                </a:lvl1pPr>
              </a:lstStyle>
              <a:p>
                <a:r>
                  <a:t>Leaf</a:t>
                </a:r>
              </a:p>
            </p:txBody>
          </p:sp>
          <p:sp>
            <p:nvSpPr>
              <p:cNvPr id="142" name="Line"/>
              <p:cNvSpPr/>
              <p:nvPr/>
            </p:nvSpPr>
            <p:spPr>
              <a:xfrm flipV="1">
                <a:off x="1245164" y="-8556"/>
                <a:ext cx="754904" cy="300656"/>
              </a:xfrm>
              <a:prstGeom prst="line">
                <a:avLst/>
              </a:prstGeom>
              <a:noFill/>
              <a:ln w="76200" cap="flat">
                <a:solidFill>
                  <a:schemeClr val="accent2">
                    <a:hueOff val="-2473792"/>
                    <a:satOff val="-50209"/>
                    <a:lumOff val="23543"/>
                  </a:schemeClr>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3" name="(also a tree)"/>
              <p:cNvSpPr txBox="1"/>
              <p:nvPr/>
            </p:nvSpPr>
            <p:spPr>
              <a:xfrm>
                <a:off x="-203200" y="495299"/>
                <a:ext cx="337633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2">
                        <a:hueOff val="-2473792"/>
                        <a:satOff val="-50209"/>
                        <a:lumOff val="23543"/>
                      </a:schemeClr>
                    </a:solidFill>
                  </a:defRPr>
                </a:lvl1pPr>
              </a:lstStyle>
              <a:p>
                <a:r>
                  <a:t>(also a tree)</a:t>
                </a:r>
              </a:p>
            </p:txBody>
          </p:sp>
        </p:grpSp>
      </p:grpSp>
      <p:grpSp>
        <p:nvGrpSpPr>
          <p:cNvPr id="151" name="Group"/>
          <p:cNvGrpSpPr/>
          <p:nvPr/>
        </p:nvGrpSpPr>
        <p:grpSpPr>
          <a:xfrm>
            <a:off x="12161667" y="3093570"/>
            <a:ext cx="6223550" cy="3917805"/>
            <a:chOff x="-1904765" y="-56079"/>
            <a:chExt cx="6223548" cy="3917804"/>
          </a:xfrm>
        </p:grpSpPr>
        <p:sp>
          <p:nvSpPr>
            <p:cNvPr id="146" name="Labels"/>
            <p:cNvSpPr txBox="1"/>
            <p:nvPr/>
          </p:nvSpPr>
          <p:spPr>
            <a:xfrm>
              <a:off x="2655162" y="-1"/>
              <a:ext cx="1663622"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1"/>
                  </a:solidFill>
                </a:defRPr>
              </a:lvl1pPr>
            </a:lstStyle>
            <a:p>
              <a:r>
                <a:t>Labels</a:t>
              </a:r>
            </a:p>
          </p:txBody>
        </p:sp>
        <p:sp>
          <p:nvSpPr>
            <p:cNvPr id="147" name="Line"/>
            <p:cNvSpPr/>
            <p:nvPr/>
          </p:nvSpPr>
          <p:spPr>
            <a:xfrm flipH="1">
              <a:off x="0" y="361782"/>
              <a:ext cx="2649956" cy="1342628"/>
            </a:xfrm>
            <a:prstGeom prst="line">
              <a:avLst/>
            </a:prstGeom>
            <a:noFill/>
            <a:ln w="76200" cap="flat">
              <a:solidFill>
                <a:schemeClr val="accent1"/>
              </a:solidFill>
              <a:prstDash val="sysDot"/>
              <a:miter lim="400000"/>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8" name="Line"/>
            <p:cNvSpPr/>
            <p:nvPr/>
          </p:nvSpPr>
          <p:spPr>
            <a:xfrm flipH="1">
              <a:off x="2130146" y="568455"/>
              <a:ext cx="955721" cy="3293270"/>
            </a:xfrm>
            <a:prstGeom prst="line">
              <a:avLst/>
            </a:prstGeom>
            <a:noFill/>
            <a:ln w="76200" cap="flat">
              <a:solidFill>
                <a:schemeClr val="accent1"/>
              </a:solidFill>
              <a:prstDash val="sysDot"/>
              <a:miter lim="400000"/>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49" name="Line"/>
            <p:cNvSpPr/>
            <p:nvPr/>
          </p:nvSpPr>
          <p:spPr>
            <a:xfrm flipH="1">
              <a:off x="1038839" y="511375"/>
              <a:ext cx="1751471" cy="2233930"/>
            </a:xfrm>
            <a:prstGeom prst="line">
              <a:avLst/>
            </a:prstGeom>
            <a:noFill/>
            <a:ln w="76200" cap="flat">
              <a:solidFill>
                <a:schemeClr val="accent1"/>
              </a:solidFill>
              <a:prstDash val="sysDot"/>
              <a:miter lim="400000"/>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0" name="Line"/>
            <p:cNvSpPr/>
            <p:nvPr/>
          </p:nvSpPr>
          <p:spPr>
            <a:xfrm flipH="1" flipV="1">
              <a:off x="-1904766" y="-56080"/>
              <a:ext cx="4610962" cy="211886"/>
            </a:xfrm>
            <a:prstGeom prst="line">
              <a:avLst/>
            </a:prstGeom>
            <a:noFill/>
            <a:ln w="76200" cap="flat">
              <a:solidFill>
                <a:schemeClr val="accent1"/>
              </a:solidFill>
              <a:prstDash val="sysDot"/>
              <a:miter lim="400000"/>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57" name="Group"/>
          <p:cNvGrpSpPr/>
          <p:nvPr/>
        </p:nvGrpSpPr>
        <p:grpSpPr>
          <a:xfrm>
            <a:off x="12624911" y="2231258"/>
            <a:ext cx="4359570" cy="4404718"/>
            <a:chOff x="-1689023" y="0"/>
            <a:chExt cx="4359568" cy="4404717"/>
          </a:xfrm>
        </p:grpSpPr>
        <p:sp>
          <p:nvSpPr>
            <p:cNvPr id="152" name="Nodes"/>
            <p:cNvSpPr txBox="1"/>
            <p:nvPr/>
          </p:nvSpPr>
          <p:spPr>
            <a:xfrm>
              <a:off x="1251598" y="-1"/>
              <a:ext cx="1418948"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1"/>
                  </a:solidFill>
                </a:defRPr>
              </a:lvl1pPr>
            </a:lstStyle>
            <a:p>
              <a:r>
                <a:t>Nodes</a:t>
              </a:r>
            </a:p>
          </p:txBody>
        </p:sp>
        <p:sp>
          <p:nvSpPr>
            <p:cNvPr id="153" name="Line"/>
            <p:cNvSpPr/>
            <p:nvPr/>
          </p:nvSpPr>
          <p:spPr>
            <a:xfrm flipH="1">
              <a:off x="-56232" y="549460"/>
              <a:ext cx="1446566" cy="1726796"/>
            </a:xfrm>
            <a:prstGeom prst="line">
              <a:avLst/>
            </a:prstGeom>
            <a:noFill/>
            <a:ln w="76200" cap="flat">
              <a:solidFill>
                <a:schemeClr val="accent1"/>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4" name="Line"/>
            <p:cNvSpPr/>
            <p:nvPr/>
          </p:nvSpPr>
          <p:spPr>
            <a:xfrm flipH="1">
              <a:off x="1800764" y="666341"/>
              <a:ext cx="1" cy="3738377"/>
            </a:xfrm>
            <a:prstGeom prst="line">
              <a:avLst/>
            </a:prstGeom>
            <a:noFill/>
            <a:ln w="76200" cap="flat">
              <a:solidFill>
                <a:schemeClr val="accent1"/>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5" name="Line"/>
            <p:cNvSpPr/>
            <p:nvPr/>
          </p:nvSpPr>
          <p:spPr>
            <a:xfrm flipH="1">
              <a:off x="837934" y="533510"/>
              <a:ext cx="769791" cy="2744861"/>
            </a:xfrm>
            <a:prstGeom prst="line">
              <a:avLst/>
            </a:prstGeom>
            <a:noFill/>
            <a:ln w="76200" cap="flat">
              <a:solidFill>
                <a:schemeClr val="accent1"/>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sp>
          <p:nvSpPr>
            <p:cNvPr id="156" name="Line"/>
            <p:cNvSpPr/>
            <p:nvPr/>
          </p:nvSpPr>
          <p:spPr>
            <a:xfrm flipH="1">
              <a:off x="-1689024" y="337093"/>
              <a:ext cx="2943064" cy="388879"/>
            </a:xfrm>
            <a:prstGeom prst="line">
              <a:avLst/>
            </a:prstGeom>
            <a:noFill/>
            <a:ln w="76200" cap="flat">
              <a:solidFill>
                <a:schemeClr val="accent1"/>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58" name="People often refer to labels by their locations: &quot;each parent is the sum of its children&quot;"/>
          <p:cNvSpPr txBox="1"/>
          <p:nvPr/>
        </p:nvSpPr>
        <p:spPr>
          <a:xfrm>
            <a:off x="1206242" y="12092726"/>
            <a:ext cx="21971517"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defRPr i="1"/>
            </a:lvl1pPr>
          </a:lstStyle>
          <a:p>
            <a:r>
              <a:t>People often refer to labels by their locations: "each parent is the sum of its children"</a:t>
            </a:r>
          </a:p>
        </p:txBody>
      </p:sp>
      <p:grpSp>
        <p:nvGrpSpPr>
          <p:cNvPr id="161" name="Group"/>
          <p:cNvGrpSpPr/>
          <p:nvPr/>
        </p:nvGrpSpPr>
        <p:grpSpPr>
          <a:xfrm>
            <a:off x="4644947" y="1796806"/>
            <a:ext cx="7763789" cy="1069926"/>
            <a:chOff x="-4635694" y="-486427"/>
            <a:chExt cx="7763788" cy="1069924"/>
          </a:xfrm>
        </p:grpSpPr>
        <p:sp>
          <p:nvSpPr>
            <p:cNvPr id="159" name="Root of the whole tree"/>
            <p:cNvSpPr txBox="1"/>
            <p:nvPr/>
          </p:nvSpPr>
          <p:spPr>
            <a:xfrm>
              <a:off x="-4635695" y="-486428"/>
              <a:ext cx="776378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spAutoFit/>
            </a:bodyPr>
            <a:lstStyle>
              <a:lvl1pPr>
                <a:defRPr b="1">
                  <a:solidFill>
                    <a:schemeClr val="accent2">
                      <a:hueOff val="-2473792"/>
                      <a:satOff val="-50209"/>
                      <a:lumOff val="23543"/>
                    </a:schemeClr>
                  </a:solidFill>
                </a:defRPr>
              </a:lvl1pPr>
            </a:lstStyle>
            <a:p>
              <a:r>
                <a:t>Root of the whole tree</a:t>
              </a:r>
            </a:p>
          </p:txBody>
        </p:sp>
        <p:sp>
          <p:nvSpPr>
            <p:cNvPr id="160" name="Line"/>
            <p:cNvSpPr/>
            <p:nvPr/>
          </p:nvSpPr>
          <p:spPr>
            <a:xfrm>
              <a:off x="1226521" y="108452"/>
              <a:ext cx="1095113" cy="475046"/>
            </a:xfrm>
            <a:prstGeom prst="line">
              <a:avLst/>
            </a:prstGeom>
            <a:noFill/>
            <a:ln w="76200" cap="flat">
              <a:solidFill>
                <a:schemeClr val="accent2">
                  <a:hueOff val="-2473792"/>
                  <a:satOff val="-50209"/>
                  <a:lumOff val="23543"/>
                </a:schemeClr>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64" name="Group"/>
          <p:cNvGrpSpPr/>
          <p:nvPr/>
        </p:nvGrpSpPr>
        <p:grpSpPr>
          <a:xfrm>
            <a:off x="3679219" y="3610671"/>
            <a:ext cx="6073060" cy="1148776"/>
            <a:chOff x="-2338231" y="179860"/>
            <a:chExt cx="6073058" cy="1148774"/>
          </a:xfrm>
        </p:grpSpPr>
        <p:sp>
          <p:nvSpPr>
            <p:cNvPr id="162" name="Root of a branch"/>
            <p:cNvSpPr txBox="1"/>
            <p:nvPr/>
          </p:nvSpPr>
          <p:spPr>
            <a:xfrm>
              <a:off x="-2338232" y="179860"/>
              <a:ext cx="4110356"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2">
                      <a:hueOff val="-2473792"/>
                      <a:satOff val="-50209"/>
                      <a:lumOff val="23543"/>
                    </a:schemeClr>
                  </a:solidFill>
                </a:defRPr>
              </a:lvl1pPr>
            </a:lstStyle>
            <a:p>
              <a:r>
                <a:t>Root of a branch</a:t>
              </a:r>
            </a:p>
          </p:txBody>
        </p:sp>
        <p:sp>
          <p:nvSpPr>
            <p:cNvPr id="163" name="Line"/>
            <p:cNvSpPr/>
            <p:nvPr/>
          </p:nvSpPr>
          <p:spPr>
            <a:xfrm>
              <a:off x="1843789" y="560714"/>
              <a:ext cx="1891038" cy="767922"/>
            </a:xfrm>
            <a:prstGeom prst="line">
              <a:avLst/>
            </a:prstGeom>
            <a:noFill/>
            <a:ln w="76200" cap="flat">
              <a:solidFill>
                <a:schemeClr val="accent2">
                  <a:hueOff val="-2473792"/>
                  <a:satOff val="-50209"/>
                  <a:lumOff val="23543"/>
                </a:schemeClr>
              </a:solidFill>
              <a:prstDash val="solid"/>
              <a:round/>
              <a:tailEnd type="triangle" w="med" len="med"/>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grpSp>
        <p:nvGrpSpPr>
          <p:cNvPr id="167" name="Group"/>
          <p:cNvGrpSpPr/>
          <p:nvPr/>
        </p:nvGrpSpPr>
        <p:grpSpPr>
          <a:xfrm>
            <a:off x="12133594" y="3234585"/>
            <a:ext cx="2615674" cy="4530590"/>
            <a:chOff x="-158068" y="905011"/>
            <a:chExt cx="2615672" cy="4530588"/>
          </a:xfrm>
        </p:grpSpPr>
        <p:sp>
          <p:nvSpPr>
            <p:cNvPr id="165" name="Path"/>
            <p:cNvSpPr txBox="1"/>
            <p:nvPr/>
          </p:nvSpPr>
          <p:spPr>
            <a:xfrm>
              <a:off x="-158069" y="4851399"/>
              <a:ext cx="1174275"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a:defRPr b="1">
                  <a:solidFill>
                    <a:schemeClr val="accent3">
                      <a:hueOff val="-546624"/>
                      <a:satOff val="7767"/>
                      <a:lumOff val="-14512"/>
                    </a:schemeClr>
                  </a:solidFill>
                </a:defRPr>
              </a:lvl1pPr>
            </a:lstStyle>
            <a:p>
              <a:r>
                <a:t>Path</a:t>
              </a:r>
            </a:p>
          </p:txBody>
        </p:sp>
        <p:sp>
          <p:nvSpPr>
            <p:cNvPr id="166" name="Line"/>
            <p:cNvSpPr/>
            <p:nvPr/>
          </p:nvSpPr>
          <p:spPr>
            <a:xfrm>
              <a:off x="-156568" y="905011"/>
              <a:ext cx="2614173" cy="4293187"/>
            </a:xfrm>
            <a:custGeom>
              <a:avLst/>
              <a:gdLst/>
              <a:ahLst/>
              <a:cxnLst>
                <a:cxn ang="0">
                  <a:pos x="wd2" y="hd2"/>
                </a:cxn>
                <a:cxn ang="5400000">
                  <a:pos x="wd2" y="hd2"/>
                </a:cxn>
                <a:cxn ang="10800000">
                  <a:pos x="wd2" y="hd2"/>
                </a:cxn>
                <a:cxn ang="16200000">
                  <a:pos x="wd2" y="hd2"/>
                </a:cxn>
              </a:cxnLst>
              <a:rect l="0" t="0" r="r" b="b"/>
              <a:pathLst>
                <a:path w="21244" h="21586" extrusionOk="0">
                  <a:moveTo>
                    <a:pt x="8" y="0"/>
                  </a:moveTo>
                  <a:cubicBezTo>
                    <a:pt x="-17" y="269"/>
                    <a:pt x="19" y="540"/>
                    <a:pt x="115" y="806"/>
                  </a:cubicBezTo>
                  <a:cubicBezTo>
                    <a:pt x="637" y="2249"/>
                    <a:pt x="2695" y="3251"/>
                    <a:pt x="4584" y="4222"/>
                  </a:cubicBezTo>
                  <a:cubicBezTo>
                    <a:pt x="7271" y="5604"/>
                    <a:pt x="9746" y="7099"/>
                    <a:pt x="12067" y="8705"/>
                  </a:cubicBezTo>
                  <a:cubicBezTo>
                    <a:pt x="12862" y="9256"/>
                    <a:pt x="13643" y="9822"/>
                    <a:pt x="14631" y="10260"/>
                  </a:cubicBezTo>
                  <a:cubicBezTo>
                    <a:pt x="15678" y="10724"/>
                    <a:pt x="16911" y="11019"/>
                    <a:pt x="17965" y="11475"/>
                  </a:cubicBezTo>
                  <a:cubicBezTo>
                    <a:pt x="20349" y="12506"/>
                    <a:pt x="21583" y="14206"/>
                    <a:pt x="21164" y="15924"/>
                  </a:cubicBezTo>
                  <a:cubicBezTo>
                    <a:pt x="19963" y="16657"/>
                    <a:pt x="18956" y="17503"/>
                    <a:pt x="18180" y="18431"/>
                  </a:cubicBezTo>
                  <a:cubicBezTo>
                    <a:pt x="17124" y="19693"/>
                    <a:pt x="16207" y="21181"/>
                    <a:pt x="13963" y="21433"/>
                  </a:cubicBezTo>
                  <a:cubicBezTo>
                    <a:pt x="12474" y="21600"/>
                    <a:pt x="10823" y="21057"/>
                    <a:pt x="9516" y="21586"/>
                  </a:cubicBezTo>
                </a:path>
              </a:pathLst>
            </a:custGeom>
            <a:noFill/>
            <a:ln w="101600" cap="flat">
              <a:solidFill>
                <a:schemeClr val="accent3">
                  <a:hueOff val="-546624"/>
                  <a:satOff val="7767"/>
                  <a:lumOff val="-14512"/>
                </a:schemeClr>
              </a:solidFill>
              <a:prstDash val="sysDot"/>
              <a:miter lim="400000"/>
            </a:ln>
            <a:effectLst/>
          </p:spPr>
          <p:txBody>
            <a:bodyPr wrap="square" lIns="0" tIns="0" rIns="0" bIns="0" numCol="1" anchor="t">
              <a:noAutofit/>
            </a:bodyPr>
            <a:lstStyle/>
            <a:p>
              <a:pPr algn="ctr">
                <a:defRPr>
                  <a:solidFill>
                    <a:srgbClr val="4B4B4B"/>
                  </a:solidFill>
                  <a:uFill>
                    <a:solidFill>
                      <a:srgbClr val="4B4B4B"/>
                    </a:solidFill>
                  </a:uFill>
                </a:defRPr>
              </a:pPr>
              <a:endParaRPr/>
            </a:p>
          </p:txBody>
        </p:sp>
      </p:grpSp>
      <p:sp>
        <p:nvSpPr>
          <p:cNvPr id="168" name="or Root Node"/>
          <p:cNvSpPr txBox="1"/>
          <p:nvPr/>
        </p:nvSpPr>
        <p:spPr>
          <a:xfrm>
            <a:off x="10046632" y="1790699"/>
            <a:ext cx="3376336"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a:defRPr b="1">
                <a:solidFill>
                  <a:schemeClr val="accent2">
                    <a:hueOff val="-2473792"/>
                    <a:satOff val="-50209"/>
                    <a:lumOff val="23543"/>
                  </a:schemeClr>
                </a:solidFill>
              </a:defRPr>
            </a:pPr>
            <a:r>
              <a:t> </a:t>
            </a:r>
            <a:r>
              <a:rPr>
                <a:solidFill>
                  <a:srgbClr val="000000"/>
                </a:solidFill>
              </a:rPr>
              <a:t>or</a:t>
            </a:r>
            <a:r>
              <a:t> </a:t>
            </a:r>
            <a:r>
              <a:rPr>
                <a:solidFill>
                  <a:srgbClr val="2B63BA"/>
                </a:solidFill>
              </a:rPr>
              <a:t>Root Node</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03">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103">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2" nodeType="afterEffect">
                                  <p:stCondLst>
                                    <p:cond delay="0"/>
                                  </p:stCondLst>
                                  <p:iterate>
                                    <p:tmAbs val="0"/>
                                  </p:iterate>
                                  <p:childTnLst>
                                    <p:set>
                                      <p:cBhvr>
                                        <p:cTn id="11" fill="hold"/>
                                        <p:tgtEl>
                                          <p:spTgt spid="114">
                                            <p:bg/>
                                          </p:spTgt>
                                        </p:tgtEl>
                                        <p:attrNameLst>
                                          <p:attrName>style.visibility</p:attrName>
                                        </p:attrNameLst>
                                      </p:cBhvr>
                                      <p:to>
                                        <p:strVal val="visible"/>
                                      </p:to>
                                    </p:set>
                                  </p:childTnLst>
                                </p:cTn>
                              </p:par>
                              <p:par>
                                <p:cTn id="12" presetID="1" presetClass="entr" presetSubtype="0" fill="hold" grpId="2" nodeType="withEffect">
                                  <p:stCondLst>
                                    <p:cond delay="0"/>
                                  </p:stCondLst>
                                  <p:iterate>
                                    <p:tmAbs val="0"/>
                                  </p:iterate>
                                  <p:childTnLst>
                                    <p:set>
                                      <p:cBhvr>
                                        <p:cTn id="13" fill="hold"/>
                                        <p:tgtEl>
                                          <p:spTgt spid="114">
                                            <p:txEl>
                                              <p:pRg st="0" end="0"/>
                                            </p:txEl>
                                          </p:spTgt>
                                        </p:tgtEl>
                                        <p:attrNameLst>
                                          <p:attrName>style.visibility</p:attrName>
                                        </p:attrNameLst>
                                      </p:cBhvr>
                                      <p:to>
                                        <p:strVal val="visible"/>
                                      </p:to>
                                    </p:set>
                                  </p:childTnLst>
                                </p:cTn>
                              </p:par>
                            </p:childTnLst>
                          </p:cTn>
                        </p:par>
                      </p:childTnLst>
                    </p:cTn>
                  </p:par>
                  <p:par>
                    <p:cTn id="14" fill="hold">
                      <p:stCondLst>
                        <p:cond delay="indefinite"/>
                      </p:stCondLst>
                      <p:childTnLst>
                        <p:par>
                          <p:cTn id="15" fill="hold">
                            <p:stCondLst>
                              <p:cond delay="0"/>
                            </p:stCondLst>
                            <p:childTnLst>
                              <p:par>
                                <p:cTn id="16" presetID="1" presetClass="entr" presetSubtype="0" fill="hold" grpId="1" nodeType="clickEffect">
                                  <p:stCondLst>
                                    <p:cond delay="0"/>
                                  </p:stCondLst>
                                  <p:iterate>
                                    <p:tmAbs val="0"/>
                                  </p:iterate>
                                  <p:childTnLst>
                                    <p:set>
                                      <p:cBhvr>
                                        <p:cTn id="17" fill="hold"/>
                                        <p:tgtEl>
                                          <p:spTgt spid="103">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3" nodeType="clickEffect">
                                  <p:stCondLst>
                                    <p:cond delay="0"/>
                                  </p:stCondLst>
                                  <p:iterate>
                                    <p:tmAbs val="0"/>
                                  </p:iterate>
                                  <p:childTnLst>
                                    <p:set>
                                      <p:cBhvr>
                                        <p:cTn id="21" fill="hold"/>
                                        <p:tgtEl>
                                          <p:spTgt spid="134"/>
                                        </p:tgtEl>
                                        <p:attrNameLst>
                                          <p:attrName>style.visibility</p:attrName>
                                        </p:attrNameLst>
                                      </p:cBhvr>
                                      <p:to>
                                        <p:strVal val="visible"/>
                                      </p:to>
                                    </p:set>
                                  </p:childTnLst>
                                </p:cTn>
                              </p:par>
                            </p:childTnLst>
                          </p:cTn>
                        </p:par>
                      </p:childTnLst>
                    </p:cTn>
                  </p:par>
                  <p:par>
                    <p:cTn id="22" fill="hold">
                      <p:stCondLst>
                        <p:cond delay="indefinite"/>
                      </p:stCondLst>
                      <p:childTnLst>
                        <p:par>
                          <p:cTn id="23" fill="hold">
                            <p:stCondLst>
                              <p:cond delay="0"/>
                            </p:stCondLst>
                            <p:childTnLst>
                              <p:par>
                                <p:cTn id="24" presetID="1" presetClass="entr" presetSubtype="0" fill="hold" grpId="4" nodeType="clickEffect">
                                  <p:stCondLst>
                                    <p:cond delay="0"/>
                                  </p:stCondLst>
                                  <p:iterate>
                                    <p:tmAbs val="0"/>
                                  </p:iterate>
                                  <p:childTnLst>
                                    <p:set>
                                      <p:cBhvr>
                                        <p:cTn id="25" fill="hold"/>
                                        <p:tgtEl>
                                          <p:spTgt spid="138"/>
                                        </p:tgtEl>
                                        <p:attrNameLst>
                                          <p:attrName>style.visibility</p:attrName>
                                        </p:attrNameLst>
                                      </p:cBhvr>
                                      <p:to>
                                        <p:strVal val="visible"/>
                                      </p:to>
                                    </p:set>
                                  </p:childTnLst>
                                </p:cTn>
                              </p:par>
                            </p:childTnLst>
                          </p:cTn>
                        </p:par>
                      </p:childTnLst>
                    </p:cTn>
                  </p:par>
                  <p:par>
                    <p:cTn id="26" fill="hold">
                      <p:stCondLst>
                        <p:cond delay="indefinite"/>
                      </p:stCondLst>
                      <p:childTnLst>
                        <p:par>
                          <p:cTn id="27" fill="hold">
                            <p:stCondLst>
                              <p:cond delay="0"/>
                            </p:stCondLst>
                            <p:childTnLst>
                              <p:par>
                                <p:cTn id="28" presetID="1" presetClass="entr" presetSubtype="0" fill="hold" grpId="1" nodeType="clickEffect">
                                  <p:stCondLst>
                                    <p:cond delay="0"/>
                                  </p:stCondLst>
                                  <p:iterate>
                                    <p:tmAbs val="0"/>
                                  </p:iterate>
                                  <p:childTnLst>
                                    <p:set>
                                      <p:cBhvr>
                                        <p:cTn id="29" fill="hold"/>
                                        <p:tgtEl>
                                          <p:spTgt spid="103">
                                            <p:txEl>
                                              <p:pRg st="2" end="2"/>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5" nodeType="clickEffect">
                                  <p:stCondLst>
                                    <p:cond delay="0"/>
                                  </p:stCondLst>
                                  <p:iterate>
                                    <p:tmAbs val="0"/>
                                  </p:iterate>
                                  <p:childTnLst>
                                    <p:set>
                                      <p:cBhvr>
                                        <p:cTn id="33" fill="hold"/>
                                        <p:tgtEl>
                                          <p:spTgt spid="139"/>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1" nodeType="clickEffect">
                                  <p:stCondLst>
                                    <p:cond delay="0"/>
                                  </p:stCondLst>
                                  <p:iterate>
                                    <p:tmAbs val="0"/>
                                  </p:iterate>
                                  <p:childTnLst>
                                    <p:set>
                                      <p:cBhvr>
                                        <p:cTn id="37" fill="hold"/>
                                        <p:tgtEl>
                                          <p:spTgt spid="103">
                                            <p:txEl>
                                              <p:pRg st="3" end="3"/>
                                            </p:txEl>
                                          </p:spTgt>
                                        </p:tgtEl>
                                        <p:attrNameLst>
                                          <p:attrName>style.visibility</p:attrName>
                                        </p:attrNameLst>
                                      </p:cBhvr>
                                      <p:to>
                                        <p:strVal val="visible"/>
                                      </p:to>
                                    </p:set>
                                  </p:childTnLst>
                                </p:cTn>
                              </p:par>
                            </p:childTnLst>
                          </p:cTn>
                        </p:par>
                      </p:childTnLst>
                    </p:cTn>
                  </p:par>
                  <p:par>
                    <p:cTn id="38" fill="hold">
                      <p:stCondLst>
                        <p:cond delay="indefinite"/>
                      </p:stCondLst>
                      <p:childTnLst>
                        <p:par>
                          <p:cTn id="39" fill="hold">
                            <p:stCondLst>
                              <p:cond delay="0"/>
                            </p:stCondLst>
                            <p:childTnLst>
                              <p:par>
                                <p:cTn id="40" presetID="1" presetClass="entr" presetSubtype="0" fill="hold" grpId="6" nodeType="clickEffect">
                                  <p:stCondLst>
                                    <p:cond delay="0"/>
                                  </p:stCondLst>
                                  <p:iterate>
                                    <p:tmAbs val="0"/>
                                  </p:iterate>
                                  <p:childTnLst>
                                    <p:set>
                                      <p:cBhvr>
                                        <p:cTn id="41" fill="hold"/>
                                        <p:tgtEl>
                                          <p:spTgt spid="145"/>
                                        </p:tgtEl>
                                        <p:attrNameLst>
                                          <p:attrName>style.visibility</p:attrName>
                                        </p:attrNameLst>
                                      </p:cBhvr>
                                      <p:to>
                                        <p:strVal val="visible"/>
                                      </p:to>
                                    </p:set>
                                  </p:childTnLst>
                                </p:cTn>
                              </p:par>
                            </p:childTnLst>
                          </p:cTn>
                        </p:par>
                      </p:childTnLst>
                    </p:cTn>
                  </p:par>
                  <p:par>
                    <p:cTn id="42" fill="hold">
                      <p:stCondLst>
                        <p:cond delay="indefinite"/>
                      </p:stCondLst>
                      <p:childTnLst>
                        <p:par>
                          <p:cTn id="43" fill="hold">
                            <p:stCondLst>
                              <p:cond delay="0"/>
                            </p:stCondLst>
                            <p:childTnLst>
                              <p:par>
                                <p:cTn id="44" presetID="1" presetClass="entr" presetSubtype="0" fill="hold" grpId="1" nodeType="clickEffect">
                                  <p:stCondLst>
                                    <p:cond delay="0"/>
                                  </p:stCondLst>
                                  <p:iterate>
                                    <p:tmAbs val="0"/>
                                  </p:iterate>
                                  <p:childTnLst>
                                    <p:set>
                                      <p:cBhvr>
                                        <p:cTn id="45" fill="hold"/>
                                        <p:tgtEl>
                                          <p:spTgt spid="103">
                                            <p:txEl>
                                              <p:pRg st="4" end="4"/>
                                            </p:txEl>
                                          </p:spTgt>
                                        </p:tgtEl>
                                        <p:attrNameLst>
                                          <p:attrName>style.visibility</p:attrName>
                                        </p:attrNameLst>
                                      </p:cBhvr>
                                      <p:to>
                                        <p:strVal val="visible"/>
                                      </p:to>
                                    </p:set>
                                  </p:childTnLst>
                                </p:cTn>
                              </p:par>
                            </p:childTnLst>
                          </p:cTn>
                        </p:par>
                      </p:childTnLst>
                    </p:cTn>
                  </p:par>
                  <p:par>
                    <p:cTn id="46" fill="hold">
                      <p:stCondLst>
                        <p:cond delay="indefinite"/>
                      </p:stCondLst>
                      <p:childTnLst>
                        <p:par>
                          <p:cTn id="47" fill="hold">
                            <p:stCondLst>
                              <p:cond delay="0"/>
                            </p:stCondLst>
                            <p:childTnLst>
                              <p:par>
                                <p:cTn id="48" presetID="1" presetClass="entr" presetSubtype="0" fill="hold" grpId="7" nodeType="clickEffect">
                                  <p:stCondLst>
                                    <p:cond delay="0"/>
                                  </p:stCondLst>
                                  <p:iterate>
                                    <p:tmAbs val="0"/>
                                  </p:iterate>
                                  <p:childTnLst>
                                    <p:set>
                                      <p:cBhvr>
                                        <p:cTn id="49" fill="hold"/>
                                        <p:tgtEl>
                                          <p:spTgt spid="161"/>
                                        </p:tgtEl>
                                        <p:attrNameLst>
                                          <p:attrName>style.visibility</p:attrName>
                                        </p:attrNameLst>
                                      </p:cBhvr>
                                      <p:to>
                                        <p:strVal val="visible"/>
                                      </p:to>
                                    </p:set>
                                  </p:childTnLst>
                                </p:cTn>
                              </p:par>
                            </p:childTnLst>
                          </p:cTn>
                        </p:par>
                      </p:childTnLst>
                    </p:cTn>
                  </p:par>
                  <p:par>
                    <p:cTn id="50" fill="hold">
                      <p:stCondLst>
                        <p:cond delay="indefinite"/>
                      </p:stCondLst>
                      <p:childTnLst>
                        <p:par>
                          <p:cTn id="51" fill="hold">
                            <p:stCondLst>
                              <p:cond delay="0"/>
                            </p:stCondLst>
                            <p:childTnLst>
                              <p:par>
                                <p:cTn id="52" presetID="1" presetClass="entr" presetSubtype="0" fill="hold" grpId="8" nodeType="clickEffect">
                                  <p:stCondLst>
                                    <p:cond delay="0"/>
                                  </p:stCondLst>
                                  <p:iterate>
                                    <p:tmAbs val="0"/>
                                  </p:iterate>
                                  <p:childTnLst>
                                    <p:set>
                                      <p:cBhvr>
                                        <p:cTn id="53" fill="hold"/>
                                        <p:tgtEl>
                                          <p:spTgt spid="164"/>
                                        </p:tgtEl>
                                        <p:attrNameLst>
                                          <p:attrName>style.visibility</p:attrName>
                                        </p:attrNameLst>
                                      </p:cBhvr>
                                      <p:to>
                                        <p:strVal val="visible"/>
                                      </p:to>
                                    </p:set>
                                  </p:childTnLst>
                                </p:cTn>
                              </p:par>
                            </p:childTnLst>
                          </p:cTn>
                        </p:par>
                      </p:childTnLst>
                    </p:cTn>
                  </p:par>
                  <p:par>
                    <p:cTn id="54" fill="hold">
                      <p:stCondLst>
                        <p:cond delay="indefinite"/>
                      </p:stCondLst>
                      <p:childTnLst>
                        <p:par>
                          <p:cTn id="55" fill="hold">
                            <p:stCondLst>
                              <p:cond delay="0"/>
                            </p:stCondLst>
                            <p:childTnLst>
                              <p:par>
                                <p:cTn id="56" presetID="1" presetClass="entr" presetSubtype="0" fill="hold" grpId="2" nodeType="clickEffect">
                                  <p:stCondLst>
                                    <p:cond delay="0"/>
                                  </p:stCondLst>
                                  <p:iterate>
                                    <p:tmAbs val="0"/>
                                  </p:iterate>
                                  <p:childTnLst>
                                    <p:set>
                                      <p:cBhvr>
                                        <p:cTn id="57" fill="hold"/>
                                        <p:tgtEl>
                                          <p:spTgt spid="114">
                                            <p:txEl>
                                              <p:pRg st="1" end="1"/>
                                            </p:txEl>
                                          </p:spTgt>
                                        </p:tgtEl>
                                        <p:attrNameLst>
                                          <p:attrName>style.visibility</p:attrName>
                                        </p:attrNameLst>
                                      </p:cBhvr>
                                      <p:to>
                                        <p:strVal val="visible"/>
                                      </p:to>
                                    </p:set>
                                  </p:childTnLst>
                                </p:cTn>
                              </p:par>
                            </p:childTnLst>
                          </p:cTn>
                        </p:par>
                        <p:par>
                          <p:cTn id="58" fill="hold">
                            <p:stCondLst>
                              <p:cond delay="0"/>
                            </p:stCondLst>
                            <p:childTnLst>
                              <p:par>
                                <p:cTn id="59" presetID="1" presetClass="entr" presetSubtype="0" fill="hold" grpId="9" nodeType="afterEffect">
                                  <p:stCondLst>
                                    <p:cond delay="0"/>
                                  </p:stCondLst>
                                  <p:iterate>
                                    <p:tmAbs val="0"/>
                                  </p:iterate>
                                  <p:childTnLst>
                                    <p:set>
                                      <p:cBhvr>
                                        <p:cTn id="60" fill="hold"/>
                                        <p:tgtEl>
                                          <p:spTgt spid="157"/>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ntr" presetSubtype="0" fill="hold" grpId="2" nodeType="clickEffect">
                                  <p:stCondLst>
                                    <p:cond delay="0"/>
                                  </p:stCondLst>
                                  <p:iterate>
                                    <p:tmAbs val="0"/>
                                  </p:iterate>
                                  <p:childTnLst>
                                    <p:set>
                                      <p:cBhvr>
                                        <p:cTn id="64" fill="hold"/>
                                        <p:tgtEl>
                                          <p:spTgt spid="114">
                                            <p:txEl>
                                              <p:pRg st="2" end="2"/>
                                            </p:txEl>
                                          </p:spTgt>
                                        </p:tgtEl>
                                        <p:attrNameLst>
                                          <p:attrName>style.visibility</p:attrName>
                                        </p:attrNameLst>
                                      </p:cBhvr>
                                      <p:to>
                                        <p:strVal val="visible"/>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10" nodeType="clickEffect">
                                  <p:stCondLst>
                                    <p:cond delay="0"/>
                                  </p:stCondLst>
                                  <p:iterate>
                                    <p:tmAbs val="0"/>
                                  </p:iterate>
                                  <p:childTnLst>
                                    <p:set>
                                      <p:cBhvr>
                                        <p:cTn id="68" fill="hold"/>
                                        <p:tgtEl>
                                          <p:spTgt spid="151"/>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ntr" presetSubtype="0" fill="hold" grpId="2" nodeType="clickEffect">
                                  <p:stCondLst>
                                    <p:cond delay="0"/>
                                  </p:stCondLst>
                                  <p:iterate>
                                    <p:tmAbs val="0"/>
                                  </p:iterate>
                                  <p:childTnLst>
                                    <p:set>
                                      <p:cBhvr>
                                        <p:cTn id="72" fill="hold"/>
                                        <p:tgtEl>
                                          <p:spTgt spid="114">
                                            <p:txEl>
                                              <p:pRg st="3" end="3"/>
                                            </p:txEl>
                                          </p:spTgt>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2" nodeType="clickEffect">
                                  <p:stCondLst>
                                    <p:cond delay="0"/>
                                  </p:stCondLst>
                                  <p:iterate>
                                    <p:tmAbs val="0"/>
                                  </p:iterate>
                                  <p:childTnLst>
                                    <p:set>
                                      <p:cBhvr>
                                        <p:cTn id="76" fill="hold"/>
                                        <p:tgtEl>
                                          <p:spTgt spid="114">
                                            <p:txEl>
                                              <p:pRg st="4" end="4"/>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11" nodeType="clickEffect">
                                  <p:stCondLst>
                                    <p:cond delay="0"/>
                                  </p:stCondLst>
                                  <p:iterate>
                                    <p:tmAbs val="0"/>
                                  </p:iterate>
                                  <p:childTnLst>
                                    <p:set>
                                      <p:cBhvr>
                                        <p:cTn id="80" fill="hold"/>
                                        <p:tgtEl>
                                          <p:spTgt spid="168"/>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12" nodeType="clickEffect">
                                  <p:stCondLst>
                                    <p:cond delay="0"/>
                                  </p:stCondLst>
                                  <p:iterate>
                                    <p:tmAbs val="0"/>
                                  </p:iterate>
                                  <p:childTnLst>
                                    <p:set>
                                      <p:cBhvr>
                                        <p:cTn id="84" fill="hold"/>
                                        <p:tgtEl>
                                          <p:spTgt spid="158"/>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13" nodeType="clickEffect">
                                  <p:stCondLst>
                                    <p:cond delay="0"/>
                                  </p:stCondLst>
                                  <p:iterate>
                                    <p:tmAbs val="0"/>
                                  </p:iterate>
                                  <p:childTnLst>
                                    <p:set>
                                      <p:cBhvr>
                                        <p:cTn id="88" fill="hold"/>
                                        <p:tgtEl>
                                          <p:spTgt spid="16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3" grpId="1" build="p" bldLvl="5" animBg="1" advAuto="0"/>
      <p:bldP spid="114" grpId="2" build="p" bldLvl="5" animBg="1" advAuto="0"/>
      <p:bldP spid="134" grpId="3" animBg="1" advAuto="0"/>
      <p:bldP spid="138" grpId="4" animBg="1" advAuto="0"/>
      <p:bldP spid="139" grpId="5" animBg="1" advAuto="0"/>
      <p:bldP spid="145" grpId="6" animBg="1" advAuto="0"/>
      <p:bldP spid="151" grpId="10" animBg="1" advAuto="0"/>
      <p:bldP spid="157" grpId="9" animBg="1" advAuto="0"/>
      <p:bldP spid="158" grpId="12" animBg="1" advAuto="0"/>
      <p:bldP spid="161" grpId="7" animBg="1" advAuto="0"/>
      <p:bldP spid="164" grpId="8" animBg="1" advAuto="0"/>
      <p:bldP spid="167" grpId="13" animBg="1" advAuto="0"/>
      <p:bldP spid="168" grpId="11" animBg="1" advAuto="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0"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71"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72" name="Implementing the Tree Abstraction"/>
          <p:cNvSpPr txBox="1">
            <a:spLocks noGrp="1"/>
          </p:cNvSpPr>
          <p:nvPr>
            <p:ph type="title"/>
          </p:nvPr>
        </p:nvSpPr>
        <p:spPr>
          <a:prstGeom prst="rect">
            <a:avLst/>
          </a:prstGeom>
        </p:spPr>
        <p:txBody>
          <a:bodyPr/>
          <a:lstStyle/>
          <a:p>
            <a:r>
              <a:t>Implementing the Tree Abstraction</a:t>
            </a:r>
          </a:p>
        </p:txBody>
      </p:sp>
      <p:sp>
        <p:nvSpPr>
          <p:cNvPr id="173" name="A tree has a root label and a list of branches…"/>
          <p:cNvSpPr txBox="1"/>
          <p:nvPr/>
        </p:nvSpPr>
        <p:spPr>
          <a:xfrm>
            <a:off x="14673034" y="2324740"/>
            <a:ext cx="6720484" cy="2227484"/>
          </a:xfrm>
          <a:prstGeom prst="rect">
            <a:avLst/>
          </a:prstGeom>
          <a:solidFill>
            <a:srgbClr val="DCE4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6700" tIns="266700" rIns="266700" bIns="266700"/>
          <a:lstStyle/>
          <a:p>
            <a:pPr marL="472049" indent="-390769">
              <a:spcBef>
                <a:spcPts val="1000"/>
              </a:spcBef>
              <a:buSzPct val="75000"/>
              <a:buChar char="•"/>
            </a:pPr>
            <a:r>
              <a:t>A </a:t>
            </a:r>
            <a:r>
              <a:rPr b="1"/>
              <a:t>tree</a:t>
            </a:r>
            <a:r>
              <a:t> has a root </a:t>
            </a:r>
            <a:r>
              <a:rPr b="1"/>
              <a:t>label</a:t>
            </a:r>
            <a:r>
              <a:t> and a list of </a:t>
            </a:r>
            <a:r>
              <a:rPr b="1"/>
              <a:t>branches</a:t>
            </a:r>
            <a:r>
              <a:t> </a:t>
            </a:r>
          </a:p>
          <a:p>
            <a:pPr marL="472049" indent="-390769">
              <a:spcBef>
                <a:spcPts val="1000"/>
              </a:spcBef>
              <a:buSzPct val="75000"/>
              <a:buChar char="•"/>
            </a:pPr>
            <a:r>
              <a:t>Each branch is a tree</a:t>
            </a:r>
          </a:p>
        </p:txBody>
      </p:sp>
      <p:sp>
        <p:nvSpPr>
          <p:cNvPr id="17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14</a:t>
            </a:fld>
            <a:endParaRPr/>
          </a:p>
        </p:txBody>
      </p:sp>
      <p:sp>
        <p:nvSpPr>
          <p:cNvPr id="175" name="&gt;&gt;&gt; tree(3, [tree(1),…"/>
          <p:cNvSpPr txBox="1"/>
          <p:nvPr/>
        </p:nvSpPr>
        <p:spPr>
          <a:xfrm>
            <a:off x="13816677" y="8957139"/>
            <a:ext cx="8433198" cy="2032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300"/>
              </a:lnSpc>
              <a:defRPr>
                <a:uFillTx/>
              </a:defRPr>
            </a:pPr>
            <a:r>
              <a:rPr>
                <a:solidFill>
                  <a:srgbClr val="C65E0A"/>
                </a:solidFill>
              </a:rPr>
              <a:t>&gt;&gt;&gt; </a:t>
            </a:r>
            <a:r>
              <a:t>tree(</a:t>
            </a:r>
            <a:r>
              <a:rPr>
                <a:solidFill>
                  <a:srgbClr val="032ADD"/>
                </a:solidFill>
              </a:rPr>
              <a:t>3</a:t>
            </a:r>
            <a:r>
              <a:t>, [tree(</a:t>
            </a:r>
            <a:r>
              <a:rPr>
                <a:solidFill>
                  <a:srgbClr val="032ADD"/>
                </a:solidFill>
              </a:rPr>
              <a:t>1</a:t>
            </a:r>
            <a:r>
              <a:t>),</a:t>
            </a:r>
          </a:p>
          <a:p>
            <a:pPr marL="0" marR="0" defTabSz="457200">
              <a:lnSpc>
                <a:spcPts val="5300"/>
              </a:lnSpc>
              <a:defRPr>
                <a:uFillTx/>
              </a:defRPr>
            </a:pPr>
            <a:r>
              <a:rPr>
                <a:solidFill>
                  <a:srgbClr val="C65E0A"/>
                </a:solidFill>
              </a:rPr>
              <a:t>... </a:t>
            </a:r>
            <a:r>
              <a:t>         tree(</a:t>
            </a:r>
            <a:r>
              <a:rPr>
                <a:solidFill>
                  <a:srgbClr val="032ADD"/>
                </a:solidFill>
              </a:rPr>
              <a:t>2</a:t>
            </a:r>
            <a:r>
              <a:t>, [tree(</a:t>
            </a:r>
            <a:r>
              <a:rPr>
                <a:solidFill>
                  <a:srgbClr val="032ADD"/>
                </a:solidFill>
              </a:rPr>
              <a:t>1</a:t>
            </a:r>
            <a:r>
              <a:t>), </a:t>
            </a:r>
          </a:p>
          <a:p>
            <a:pPr marL="0" marR="0" defTabSz="457200">
              <a:lnSpc>
                <a:spcPts val="5300"/>
              </a:lnSpc>
              <a:defRPr>
                <a:uFillTx/>
              </a:defRPr>
            </a:pPr>
            <a:r>
              <a:rPr>
                <a:solidFill>
                  <a:srgbClr val="C65E0A"/>
                </a:solidFill>
              </a:rPr>
              <a:t>... </a:t>
            </a:r>
            <a:r>
              <a:t>                  tree(</a:t>
            </a:r>
            <a:r>
              <a:rPr>
                <a:solidFill>
                  <a:srgbClr val="032ADD"/>
                </a:solidFill>
              </a:rPr>
              <a:t>1</a:t>
            </a:r>
            <a:r>
              <a:t>)])])</a:t>
            </a:r>
          </a:p>
          <a:p>
            <a:pPr marL="0" marR="0" defTabSz="457200">
              <a:lnSpc>
                <a:spcPts val="5300"/>
              </a:lnSpc>
              <a:defRPr>
                <a:solidFill>
                  <a:srgbClr val="888888"/>
                </a:solidFill>
                <a:uFillTx/>
              </a:defRPr>
            </a:pPr>
            <a:r>
              <a:t>[3, [1], [2, [1], [1]]]</a:t>
            </a:r>
          </a:p>
        </p:txBody>
      </p:sp>
      <p:grpSp>
        <p:nvGrpSpPr>
          <p:cNvPr id="187" name="Group"/>
          <p:cNvGrpSpPr/>
          <p:nvPr/>
        </p:nvGrpSpPr>
        <p:grpSpPr>
          <a:xfrm>
            <a:off x="15130984" y="5041751"/>
            <a:ext cx="6479187" cy="3404896"/>
            <a:chOff x="0" y="0"/>
            <a:chExt cx="6479186" cy="3404895"/>
          </a:xfrm>
        </p:grpSpPr>
        <p:sp>
          <p:nvSpPr>
            <p:cNvPr id="176" name="2"/>
            <p:cNvSpPr txBox="1"/>
            <p:nvPr/>
          </p:nvSpPr>
          <p:spPr>
            <a:xfrm>
              <a:off x="3702226" y="1808850"/>
              <a:ext cx="1570585"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2</a:t>
              </a:r>
            </a:p>
          </p:txBody>
        </p:sp>
        <p:sp>
          <p:nvSpPr>
            <p:cNvPr id="177" name="Line"/>
            <p:cNvSpPr/>
            <p:nvPr/>
          </p:nvSpPr>
          <p:spPr>
            <a:xfrm flipH="1">
              <a:off x="3373214" y="2398903"/>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78" name="1"/>
            <p:cNvSpPr txBox="1"/>
            <p:nvPr/>
          </p:nvSpPr>
          <p:spPr>
            <a:xfrm>
              <a:off x="2527185" y="2863207"/>
              <a:ext cx="1570584"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1</a:t>
              </a:r>
            </a:p>
          </p:txBody>
        </p:sp>
        <p:sp>
          <p:nvSpPr>
            <p:cNvPr id="179" name="Line"/>
            <p:cNvSpPr/>
            <p:nvPr/>
          </p:nvSpPr>
          <p:spPr>
            <a:xfrm flipH="1">
              <a:off x="3373214" y="2398903"/>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80" name="Line"/>
            <p:cNvSpPr/>
            <p:nvPr/>
          </p:nvSpPr>
          <p:spPr>
            <a:xfrm>
              <a:off x="5315949" y="2379557"/>
              <a:ext cx="414735" cy="400092"/>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81" name="3"/>
            <p:cNvSpPr txBox="1"/>
            <p:nvPr/>
          </p:nvSpPr>
          <p:spPr>
            <a:xfrm>
              <a:off x="1843279" y="0"/>
              <a:ext cx="1570585" cy="54168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lvl1pPr>
            </a:lstStyle>
            <a:p>
              <a:r>
                <a:t>3</a:t>
              </a:r>
            </a:p>
          </p:txBody>
        </p:sp>
        <p:sp>
          <p:nvSpPr>
            <p:cNvPr id="182" name="Line"/>
            <p:cNvSpPr/>
            <p:nvPr/>
          </p:nvSpPr>
          <p:spPr>
            <a:xfrm flipH="1">
              <a:off x="846030" y="1344546"/>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83" name="Line"/>
            <p:cNvSpPr/>
            <p:nvPr/>
          </p:nvSpPr>
          <p:spPr>
            <a:xfrm flipH="1">
              <a:off x="846030" y="629914"/>
              <a:ext cx="1143240" cy="1102875"/>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84" name="Line"/>
            <p:cNvSpPr/>
            <p:nvPr/>
          </p:nvSpPr>
          <p:spPr>
            <a:xfrm>
              <a:off x="3396474" y="622768"/>
              <a:ext cx="1143502" cy="1103128"/>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185" name="1"/>
            <p:cNvSpPr txBox="1"/>
            <p:nvPr/>
          </p:nvSpPr>
          <p:spPr>
            <a:xfrm>
              <a:off x="0" y="1808850"/>
              <a:ext cx="1570584"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lvl1pPr>
            </a:lstStyle>
            <a:p>
              <a:r>
                <a:t>1</a:t>
              </a:r>
            </a:p>
          </p:txBody>
        </p:sp>
        <p:sp>
          <p:nvSpPr>
            <p:cNvPr id="186" name="1"/>
            <p:cNvSpPr txBox="1"/>
            <p:nvPr/>
          </p:nvSpPr>
          <p:spPr>
            <a:xfrm>
              <a:off x="4908602" y="2863207"/>
              <a:ext cx="1570585"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1</a:t>
              </a:r>
            </a:p>
          </p:txBody>
        </p:sp>
      </p:grpSp>
      <p:sp>
        <p:nvSpPr>
          <p:cNvPr id="188" name="def tree(label, branches=[]):"/>
          <p:cNvSpPr txBox="1"/>
          <p:nvPr/>
        </p:nvSpPr>
        <p:spPr>
          <a:xfrm>
            <a:off x="1119389" y="2339821"/>
            <a:ext cx="7209831"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marL="0" marR="0" defTabSz="457200">
              <a:lnSpc>
                <a:spcPct val="120000"/>
              </a:lnSpc>
              <a:defRPr>
                <a:uFillTx/>
              </a:defRPr>
            </a:pPr>
            <a:r>
              <a:rPr>
                <a:solidFill>
                  <a:srgbClr val="008800"/>
                </a:solidFill>
              </a:rPr>
              <a:t>def</a:t>
            </a:r>
            <a:r>
              <a:t> </a:t>
            </a:r>
            <a:r>
              <a:rPr>
                <a:solidFill>
                  <a:srgbClr val="0066BB"/>
                </a:solidFill>
              </a:rPr>
              <a:t>tree</a:t>
            </a:r>
            <a:r>
              <a:t>(label, branches=[]):</a:t>
            </a:r>
          </a:p>
        </p:txBody>
      </p:sp>
      <p:sp>
        <p:nvSpPr>
          <p:cNvPr id="189" name="return [label] + branches"/>
          <p:cNvSpPr txBox="1"/>
          <p:nvPr/>
        </p:nvSpPr>
        <p:spPr>
          <a:xfrm>
            <a:off x="1119389" y="2918941"/>
            <a:ext cx="6965157"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marL="0" marR="0" defTabSz="457200">
              <a:lnSpc>
                <a:spcPct val="120000"/>
              </a:lnSpc>
              <a:defRPr>
                <a:uFillTx/>
              </a:defRPr>
            </a:pPr>
            <a:r>
              <a:t>   </a:t>
            </a:r>
            <a:r>
              <a:rPr>
                <a:solidFill>
                  <a:srgbClr val="008800"/>
                </a:solidFill>
              </a:rPr>
              <a:t>return</a:t>
            </a:r>
            <a:r>
              <a:t> [label] </a:t>
            </a:r>
            <a:r>
              <a:rPr>
                <a:solidFill>
                  <a:srgbClr val="323333"/>
                </a:solidFill>
              </a:rPr>
              <a:t>+</a:t>
            </a:r>
            <a:r>
              <a:t> branches</a:t>
            </a:r>
          </a:p>
        </p:txBody>
      </p:sp>
      <p:sp>
        <p:nvSpPr>
          <p:cNvPr id="190" name="def label(tree):…"/>
          <p:cNvSpPr txBox="1"/>
          <p:nvPr/>
        </p:nvSpPr>
        <p:spPr>
          <a:xfrm>
            <a:off x="1119389" y="4077181"/>
            <a:ext cx="5007770" cy="2900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p>
            <a:pPr marL="0" marR="0" defTabSz="457200">
              <a:lnSpc>
                <a:spcPct val="120000"/>
              </a:lnSpc>
              <a:defRPr>
                <a:uFillTx/>
              </a:defRPr>
            </a:pPr>
            <a:r>
              <a:rPr>
                <a:solidFill>
                  <a:srgbClr val="008800"/>
                </a:solidFill>
              </a:rPr>
              <a:t>def</a:t>
            </a:r>
            <a:r>
              <a:t> </a:t>
            </a:r>
            <a:r>
              <a:rPr>
                <a:solidFill>
                  <a:srgbClr val="0066BB"/>
                </a:solidFill>
              </a:rPr>
              <a:t>label</a:t>
            </a:r>
            <a:r>
              <a:t>(tree):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tree[</a:t>
            </a:r>
            <a:r>
              <a:rPr>
                <a:solidFill>
                  <a:srgbClr val="032ADD"/>
                </a:solidFill>
              </a:rPr>
              <a:t>0</a:t>
            </a:r>
            <a:r>
              <a:rPr>
                <a:solidFill>
                  <a:srgbClr val="000000"/>
                </a:solidFill>
              </a:rPr>
              <a:t>]</a:t>
            </a:r>
          </a:p>
          <a:p>
            <a:pPr marL="0" marR="0" defTabSz="457200">
              <a:lnSpc>
                <a:spcPct val="120000"/>
              </a:lnSpc>
              <a:defRPr>
                <a:uFillTx/>
              </a:defRPr>
            </a:pPr>
            <a:endParaRPr>
              <a:solidFill>
                <a:srgbClr val="000000"/>
              </a:solidFill>
            </a:endParaRPr>
          </a:p>
          <a:p>
            <a:pPr marL="0" marR="0" defTabSz="457200">
              <a:lnSpc>
                <a:spcPct val="120000"/>
              </a:lnSpc>
              <a:defRPr>
                <a:solidFill>
                  <a:srgbClr val="0066BB"/>
                </a:solidFill>
                <a:uFillTx/>
              </a:defRPr>
            </a:pPr>
            <a:r>
              <a:rPr>
                <a:solidFill>
                  <a:srgbClr val="008800"/>
                </a:solidFill>
              </a:rPr>
              <a:t>def</a:t>
            </a:r>
            <a:r>
              <a:rPr>
                <a:solidFill>
                  <a:srgbClr val="000000"/>
                </a:solidFill>
              </a:rPr>
              <a:t> </a:t>
            </a:r>
            <a:r>
              <a:t>branches</a:t>
            </a:r>
            <a:r>
              <a:rPr>
                <a:solidFill>
                  <a:srgbClr val="000000"/>
                </a:solidFill>
              </a:rPr>
              <a:t>(tree):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tree[</a:t>
            </a:r>
            <a:r>
              <a:rPr>
                <a:solidFill>
                  <a:srgbClr val="032ADD"/>
                </a:solidFill>
              </a:rPr>
              <a:t>1</a:t>
            </a:r>
            <a:r>
              <a:rPr>
                <a:solidFill>
                  <a:srgbClr val="000000"/>
                </a:solidFill>
              </a:rPr>
              <a: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17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18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175">
                                            <p:bg/>
                                          </p:spTgt>
                                        </p:tgtEl>
                                        <p:attrNameLst>
                                          <p:attrName>style.visibility</p:attrName>
                                        </p:attrNameLst>
                                      </p:cBhvr>
                                      <p:to>
                                        <p:strVal val="visible"/>
                                      </p:to>
                                    </p:set>
                                  </p:childTnLst>
                                </p:cTn>
                              </p:par>
                              <p:par>
                                <p:cTn id="15" presetID="1" presetClass="entr" presetSubtype="0" fill="hold" grpId="3" nodeType="withEffect">
                                  <p:stCondLst>
                                    <p:cond delay="0"/>
                                  </p:stCondLst>
                                  <p:iterate>
                                    <p:tmAbs val="0"/>
                                  </p:iterate>
                                  <p:childTnLst>
                                    <p:set>
                                      <p:cBhvr>
                                        <p:cTn id="16" fill="hold"/>
                                        <p:tgtEl>
                                          <p:spTgt spid="175">
                                            <p:txEl>
                                              <p:pRg st="0" end="0"/>
                                            </p:txEl>
                                          </p:spTgt>
                                        </p:tgtEl>
                                        <p:attrNameLst>
                                          <p:attrName>style.visibility</p:attrName>
                                        </p:attrNameLst>
                                      </p:cBhvr>
                                      <p:to>
                                        <p:strVal val="visible"/>
                                      </p:to>
                                    </p:set>
                                  </p:childTnLst>
                                </p:cTn>
                              </p:par>
                            </p:childTnLst>
                          </p:cTn>
                        </p:par>
                        <p:par>
                          <p:cTn id="17" fill="hold">
                            <p:stCondLst>
                              <p:cond delay="0"/>
                            </p:stCondLst>
                            <p:childTnLst>
                              <p:par>
                                <p:cTn id="18" presetID="1" presetClass="entr" presetSubtype="0" fill="hold" grpId="3" nodeType="afterEffect">
                                  <p:stCondLst>
                                    <p:cond delay="0"/>
                                  </p:stCondLst>
                                  <p:iterate>
                                    <p:tmAbs val="0"/>
                                  </p:iterate>
                                  <p:childTnLst>
                                    <p:set>
                                      <p:cBhvr>
                                        <p:cTn id="19" fill="hold"/>
                                        <p:tgtEl>
                                          <p:spTgt spid="175">
                                            <p:txEl>
                                              <p:pRg st="1" end="1"/>
                                            </p:txEl>
                                          </p:spTgt>
                                        </p:tgtEl>
                                        <p:attrNameLst>
                                          <p:attrName>style.visibility</p:attrName>
                                        </p:attrNameLst>
                                      </p:cBhvr>
                                      <p:to>
                                        <p:strVal val="visible"/>
                                      </p:to>
                                    </p:set>
                                  </p:childTnLst>
                                </p:cTn>
                              </p:par>
                            </p:childTnLst>
                          </p:cTn>
                        </p:par>
                        <p:par>
                          <p:cTn id="20" fill="hold">
                            <p:stCondLst>
                              <p:cond delay="0"/>
                            </p:stCondLst>
                            <p:childTnLst>
                              <p:par>
                                <p:cTn id="21" presetID="1" presetClass="entr" presetSubtype="0" fill="hold" grpId="3" nodeType="afterEffect">
                                  <p:stCondLst>
                                    <p:cond delay="0"/>
                                  </p:stCondLst>
                                  <p:iterate>
                                    <p:tmAbs val="0"/>
                                  </p:iterate>
                                  <p:childTnLst>
                                    <p:set>
                                      <p:cBhvr>
                                        <p:cTn id="22" fill="hold"/>
                                        <p:tgtEl>
                                          <p:spTgt spid="175">
                                            <p:txEl>
                                              <p:pRg st="2" end="2"/>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3" nodeType="clickEffect">
                                  <p:stCondLst>
                                    <p:cond delay="0"/>
                                  </p:stCondLst>
                                  <p:iterate>
                                    <p:tmAbs val="0"/>
                                  </p:iterate>
                                  <p:childTnLst>
                                    <p:set>
                                      <p:cBhvr>
                                        <p:cTn id="26" fill="hold"/>
                                        <p:tgtEl>
                                          <p:spTgt spid="175">
                                            <p:txEl>
                                              <p:pRg st="3" end="3"/>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grpId="4" nodeType="clickEffect">
                                  <p:stCondLst>
                                    <p:cond delay="0"/>
                                  </p:stCondLst>
                                  <p:iterate>
                                    <p:tmAbs val="0"/>
                                  </p:iterate>
                                  <p:childTnLst>
                                    <p:set>
                                      <p:cBhvr>
                                        <p:cTn id="30" fill="hold"/>
                                        <p:tgtEl>
                                          <p:spTgt spid="188">
                                            <p:bg/>
                                          </p:spTgt>
                                        </p:tgtEl>
                                        <p:attrNameLst>
                                          <p:attrName>style.visibility</p:attrName>
                                        </p:attrNameLst>
                                      </p:cBhvr>
                                      <p:to>
                                        <p:strVal val="visible"/>
                                      </p:to>
                                    </p:set>
                                  </p:childTnLst>
                                </p:cTn>
                              </p:par>
                              <p:par>
                                <p:cTn id="31" presetID="1" presetClass="entr" presetSubtype="0" fill="hold" grpId="4" nodeType="withEffect">
                                  <p:stCondLst>
                                    <p:cond delay="0"/>
                                  </p:stCondLst>
                                  <p:iterate>
                                    <p:tmAbs val="0"/>
                                  </p:iterate>
                                  <p:childTnLst>
                                    <p:set>
                                      <p:cBhvr>
                                        <p:cTn id="32" fill="hold"/>
                                        <p:tgtEl>
                                          <p:spTgt spid="188">
                                            <p:txEl>
                                              <p:pRg st="0" end="0"/>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5" nodeType="clickEffect">
                                  <p:stCondLst>
                                    <p:cond delay="0"/>
                                  </p:stCondLst>
                                  <p:iterate>
                                    <p:tmAbs val="0"/>
                                  </p:iterate>
                                  <p:childTnLst>
                                    <p:set>
                                      <p:cBhvr>
                                        <p:cTn id="36" fill="hold"/>
                                        <p:tgtEl>
                                          <p:spTgt spid="189">
                                            <p:bg/>
                                          </p:spTgt>
                                        </p:tgtEl>
                                        <p:attrNameLst>
                                          <p:attrName>style.visibility</p:attrName>
                                        </p:attrNameLst>
                                      </p:cBhvr>
                                      <p:to>
                                        <p:strVal val="visible"/>
                                      </p:to>
                                    </p:set>
                                  </p:childTnLst>
                                </p:cTn>
                              </p:par>
                              <p:par>
                                <p:cTn id="37" presetID="1" presetClass="entr" presetSubtype="0" fill="hold" grpId="5" nodeType="withEffect">
                                  <p:stCondLst>
                                    <p:cond delay="0"/>
                                  </p:stCondLst>
                                  <p:iterate>
                                    <p:tmAbs val="0"/>
                                  </p:iterate>
                                  <p:childTnLst>
                                    <p:set>
                                      <p:cBhvr>
                                        <p:cTn id="38" fill="hold"/>
                                        <p:tgtEl>
                                          <p:spTgt spid="189">
                                            <p:txEl>
                                              <p:pRg st="0" end="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6" nodeType="clickEffect">
                                  <p:stCondLst>
                                    <p:cond delay="0"/>
                                  </p:stCondLst>
                                  <p:iterate>
                                    <p:tmAbs val="0"/>
                                  </p:iterate>
                                  <p:childTnLst>
                                    <p:set>
                                      <p:cBhvr>
                                        <p:cTn id="42" fill="hold"/>
                                        <p:tgtEl>
                                          <p:spTgt spid="190">
                                            <p:bg/>
                                          </p:spTgt>
                                        </p:tgtEl>
                                        <p:attrNameLst>
                                          <p:attrName>style.visibility</p:attrName>
                                        </p:attrNameLst>
                                      </p:cBhvr>
                                      <p:to>
                                        <p:strVal val="visible"/>
                                      </p:to>
                                    </p:set>
                                  </p:childTnLst>
                                </p:cTn>
                              </p:par>
                              <p:par>
                                <p:cTn id="43" presetID="1" presetClass="entr" presetSubtype="0" fill="hold" grpId="6" nodeType="withEffect">
                                  <p:stCondLst>
                                    <p:cond delay="0"/>
                                  </p:stCondLst>
                                  <p:iterate>
                                    <p:tmAbs val="0"/>
                                  </p:iterate>
                                  <p:childTnLst>
                                    <p:set>
                                      <p:cBhvr>
                                        <p:cTn id="44" fill="hold"/>
                                        <p:tgtEl>
                                          <p:spTgt spid="190">
                                            <p:txEl>
                                              <p:pRg st="0" end="0"/>
                                            </p:txEl>
                                          </p:spTgt>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ntr" presetSubtype="0" fill="hold" grpId="6" nodeType="clickEffect">
                                  <p:stCondLst>
                                    <p:cond delay="0"/>
                                  </p:stCondLst>
                                  <p:iterate>
                                    <p:tmAbs val="0"/>
                                  </p:iterate>
                                  <p:childTnLst>
                                    <p:set>
                                      <p:cBhvr>
                                        <p:cTn id="48" fill="hold"/>
                                        <p:tgtEl>
                                          <p:spTgt spid="190">
                                            <p:txEl>
                                              <p:pRg st="1" end="1"/>
                                            </p:txEl>
                                          </p:spTgt>
                                        </p:tgtEl>
                                        <p:attrNameLst>
                                          <p:attrName>style.visibility</p:attrName>
                                        </p:attrNameLst>
                                      </p:cBhvr>
                                      <p:to>
                                        <p:strVal val="visible"/>
                                      </p:to>
                                    </p:set>
                                  </p:childTnLst>
                                </p:cTn>
                              </p:par>
                            </p:childTnLst>
                          </p:cTn>
                        </p:par>
                        <p:par>
                          <p:cTn id="49" fill="hold">
                            <p:stCondLst>
                              <p:cond delay="0"/>
                            </p:stCondLst>
                            <p:childTnLst>
                              <p:par>
                                <p:cTn id="50" presetID="1" presetClass="entr" presetSubtype="0" fill="hold" grpId="6" nodeType="afterEffect">
                                  <p:stCondLst>
                                    <p:cond delay="0"/>
                                  </p:stCondLst>
                                  <p:iterate>
                                    <p:tmAbs val="0"/>
                                  </p:iterate>
                                  <p:childTnLst>
                                    <p:set>
                                      <p:cBhvr>
                                        <p:cTn id="51" fill="hold"/>
                                        <p:tgtEl>
                                          <p:spTgt spid="190">
                                            <p:txEl>
                                              <p:pRg st="2" end="2"/>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6" nodeType="clickEffect">
                                  <p:stCondLst>
                                    <p:cond delay="0"/>
                                  </p:stCondLst>
                                  <p:iterate>
                                    <p:tmAbs val="0"/>
                                  </p:iterate>
                                  <p:childTnLst>
                                    <p:set>
                                      <p:cBhvr>
                                        <p:cTn id="55" fill="hold"/>
                                        <p:tgtEl>
                                          <p:spTgt spid="190">
                                            <p:txEl>
                                              <p:pRg st="3" end="3"/>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6" nodeType="clickEffect">
                                  <p:stCondLst>
                                    <p:cond delay="0"/>
                                  </p:stCondLst>
                                  <p:iterate>
                                    <p:tmAbs val="0"/>
                                  </p:iterate>
                                  <p:childTnLst>
                                    <p:set>
                                      <p:cBhvr>
                                        <p:cTn id="59" fill="hold"/>
                                        <p:tgtEl>
                                          <p:spTgt spid="190">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3" grpId="1" animBg="1" advAuto="0"/>
      <p:bldP spid="175" grpId="3" build="p" bldLvl="5" animBg="1" advAuto="0"/>
      <p:bldP spid="187" grpId="2" animBg="1" advAuto="0"/>
      <p:bldP spid="188" grpId="4" build="p" bldLvl="5" animBg="1" advAuto="0"/>
      <p:bldP spid="189" grpId="5" build="p" bldLvl="5" animBg="1" advAuto="0"/>
      <p:bldP spid="190" grpId="6" build="p" bldLvl="5" animBg="1" advAuto="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2"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3"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94" name="Implementing the Tree Abstraction"/>
          <p:cNvSpPr txBox="1">
            <a:spLocks noGrp="1"/>
          </p:cNvSpPr>
          <p:nvPr>
            <p:ph type="title"/>
          </p:nvPr>
        </p:nvSpPr>
        <p:spPr>
          <a:xfrm>
            <a:off x="833966" y="24538"/>
            <a:ext cx="18567401" cy="1676401"/>
          </a:xfrm>
          <a:prstGeom prst="rect">
            <a:avLst/>
          </a:prstGeom>
        </p:spPr>
        <p:txBody>
          <a:bodyPr/>
          <a:lstStyle/>
          <a:p>
            <a:r>
              <a:t>Implementing the Tree Abstraction</a:t>
            </a:r>
          </a:p>
        </p:txBody>
      </p:sp>
      <p:sp>
        <p:nvSpPr>
          <p:cNvPr id="195" name="(Demo)"/>
          <p:cNvSpPr txBox="1"/>
          <p:nvPr/>
        </p:nvSpPr>
        <p:spPr>
          <a:xfrm>
            <a:off x="21628022" y="11899968"/>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3</a:t>
            </a:r>
            <a:r>
              <a:rPr dirty="0"/>
              <a:t>)</a:t>
            </a:r>
          </a:p>
        </p:txBody>
      </p:sp>
      <p:sp>
        <p:nvSpPr>
          <p:cNvPr id="196"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15</a:t>
            </a:fld>
            <a:endParaRPr/>
          </a:p>
        </p:txBody>
      </p:sp>
      <p:sp>
        <p:nvSpPr>
          <p:cNvPr id="197" name="for branch in branches:…"/>
          <p:cNvSpPr txBox="1"/>
          <p:nvPr/>
        </p:nvSpPr>
        <p:spPr>
          <a:xfrm>
            <a:off x="1119389" y="2918941"/>
            <a:ext cx="8677871" cy="174244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p>
            <a:pPr marL="0" marR="0" defTabSz="457200">
              <a:lnSpc>
                <a:spcPct val="120000"/>
              </a:lnSpc>
              <a:defRPr>
                <a:uFillTx/>
              </a:defRPr>
            </a:pPr>
            <a:r>
              <a:rPr>
                <a:solidFill>
                  <a:srgbClr val="008800"/>
                </a:solidFill>
              </a:rPr>
              <a:t> </a:t>
            </a:r>
            <a:r>
              <a:t>   </a:t>
            </a:r>
            <a:r>
              <a:rPr>
                <a:solidFill>
                  <a:srgbClr val="008800"/>
                </a:solidFill>
              </a:rPr>
              <a:t>for</a:t>
            </a:r>
            <a:r>
              <a:t> branch in branches:</a:t>
            </a:r>
          </a:p>
          <a:p>
            <a:pPr marL="0" marR="0" defTabSz="457200">
              <a:lnSpc>
                <a:spcPct val="120000"/>
              </a:lnSpc>
              <a:defRPr>
                <a:solidFill>
                  <a:srgbClr val="4070A0"/>
                </a:solidFill>
                <a:uFillTx/>
              </a:defRPr>
            </a:pPr>
            <a:r>
              <a:rPr>
                <a:solidFill>
                  <a:srgbClr val="000000"/>
                </a:solidFill>
              </a:rPr>
              <a:t>        </a:t>
            </a:r>
            <a:r>
              <a:rPr>
                <a:solidFill>
                  <a:srgbClr val="008800"/>
                </a:solidFill>
              </a:rPr>
              <a:t>assert</a:t>
            </a:r>
            <a:r>
              <a:rPr>
                <a:solidFill>
                  <a:srgbClr val="000000"/>
                </a:solidFill>
              </a:rPr>
              <a:t> is_tree(branch)</a:t>
            </a:r>
          </a:p>
          <a:p>
            <a:pPr marL="0" marR="0" defTabSz="457200">
              <a:lnSpc>
                <a:spcPct val="120000"/>
              </a:lnSpc>
              <a:defRPr>
                <a:uFillTx/>
              </a:defRPr>
            </a:pPr>
            <a:r>
              <a:t>    </a:t>
            </a:r>
            <a:r>
              <a:rPr>
                <a:solidFill>
                  <a:srgbClr val="008800"/>
                </a:solidFill>
              </a:rPr>
              <a:t>return</a:t>
            </a:r>
            <a:r>
              <a:t> [label] </a:t>
            </a:r>
            <a:r>
              <a:rPr>
                <a:solidFill>
                  <a:srgbClr val="323333"/>
                </a:solidFill>
              </a:rPr>
              <a:t>+</a:t>
            </a:r>
            <a:r>
              <a:t> </a:t>
            </a:r>
            <a:r>
              <a:rPr>
                <a:solidFill>
                  <a:srgbClr val="01701F"/>
                </a:solidFill>
              </a:rPr>
              <a:t>list</a:t>
            </a:r>
            <a:r>
              <a:t>(branches)</a:t>
            </a:r>
          </a:p>
        </p:txBody>
      </p:sp>
      <p:sp>
        <p:nvSpPr>
          <p:cNvPr id="198" name="def is_leaf(tree):…"/>
          <p:cNvSpPr txBox="1"/>
          <p:nvPr/>
        </p:nvSpPr>
        <p:spPr>
          <a:xfrm>
            <a:off x="12593310" y="11351741"/>
            <a:ext cx="7209831" cy="11633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ct val="120000"/>
              </a:lnSpc>
              <a:defRPr>
                <a:solidFill>
                  <a:srgbClr val="0066BB"/>
                </a:solidFill>
                <a:uFillTx/>
              </a:defRPr>
            </a:pPr>
            <a:r>
              <a:rPr>
                <a:solidFill>
                  <a:srgbClr val="008800"/>
                </a:solidFill>
              </a:rPr>
              <a:t>def</a:t>
            </a:r>
            <a:r>
              <a:rPr>
                <a:solidFill>
                  <a:srgbClr val="000000"/>
                </a:solidFill>
              </a:rPr>
              <a:t> </a:t>
            </a:r>
            <a:r>
              <a:t>is_leaf</a:t>
            </a:r>
            <a:r>
              <a:rPr>
                <a:solidFill>
                  <a:srgbClr val="000000"/>
                </a:solidFill>
              </a:rPr>
              <a:t>(tree):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not branches(tree)</a:t>
            </a:r>
          </a:p>
        </p:txBody>
      </p:sp>
      <p:grpSp>
        <p:nvGrpSpPr>
          <p:cNvPr id="201" name="Group"/>
          <p:cNvGrpSpPr/>
          <p:nvPr/>
        </p:nvGrpSpPr>
        <p:grpSpPr>
          <a:xfrm>
            <a:off x="2772605" y="7153314"/>
            <a:ext cx="7162781" cy="2738775"/>
            <a:chOff x="-7057194" y="2403514"/>
            <a:chExt cx="7162779" cy="2738773"/>
          </a:xfrm>
        </p:grpSpPr>
        <p:sp>
          <p:nvSpPr>
            <p:cNvPr id="199" name="Rounded Rectangle"/>
            <p:cNvSpPr/>
            <p:nvPr/>
          </p:nvSpPr>
          <p:spPr>
            <a:xfrm>
              <a:off x="-7057195" y="4531291"/>
              <a:ext cx="4660901" cy="610998"/>
            </a:xfrm>
            <a:prstGeom prst="roundRect">
              <a:avLst>
                <a:gd name="adj" fmla="val 31179"/>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00" name="Verifies that tree is bound to a list"/>
            <p:cNvSpPr/>
            <p:nvPr/>
          </p:nvSpPr>
          <p:spPr>
            <a:xfrm>
              <a:off x="-3775853" y="2403514"/>
              <a:ext cx="3881439" cy="2069307"/>
            </a:xfrm>
            <a:custGeom>
              <a:avLst/>
              <a:gdLst/>
              <a:ahLst/>
              <a:cxnLst>
                <a:cxn ang="0">
                  <a:pos x="wd2" y="hd2"/>
                </a:cxn>
                <a:cxn ang="5400000">
                  <a:pos x="wd2" y="hd2"/>
                </a:cxn>
                <a:cxn ang="10800000">
                  <a:pos x="wd2" y="hd2"/>
                </a:cxn>
                <a:cxn ang="16200000">
                  <a:pos x="wd2" y="hd2"/>
                </a:cxn>
              </a:cxnLst>
              <a:rect l="0" t="0" r="r" b="b"/>
              <a:pathLst>
                <a:path w="21600" h="21600" extrusionOk="0">
                  <a:moveTo>
                    <a:pt x="1413" y="0"/>
                  </a:moveTo>
                  <a:cubicBezTo>
                    <a:pt x="633" y="0"/>
                    <a:pt x="0" y="1187"/>
                    <a:pt x="0" y="2651"/>
                  </a:cubicBezTo>
                  <a:lnTo>
                    <a:pt x="0" y="16173"/>
                  </a:lnTo>
                  <a:cubicBezTo>
                    <a:pt x="0" y="17592"/>
                    <a:pt x="596" y="18742"/>
                    <a:pt x="1343" y="18812"/>
                  </a:cubicBezTo>
                  <a:lnTo>
                    <a:pt x="2187" y="21600"/>
                  </a:lnTo>
                  <a:lnTo>
                    <a:pt x="3026" y="18824"/>
                  </a:lnTo>
                  <a:lnTo>
                    <a:pt x="20187" y="18824"/>
                  </a:lnTo>
                  <a:cubicBezTo>
                    <a:pt x="20967" y="18824"/>
                    <a:pt x="21600" y="17637"/>
                    <a:pt x="21600" y="16173"/>
                  </a:cubicBezTo>
                  <a:lnTo>
                    <a:pt x="21600" y="2651"/>
                  </a:lnTo>
                  <a:cubicBezTo>
                    <a:pt x="21600" y="1187"/>
                    <a:pt x="20967" y="0"/>
                    <a:pt x="20187" y="0"/>
                  </a:cubicBezTo>
                  <a:lnTo>
                    <a:pt x="1413"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Verifies that tree is bound to a list</a:t>
              </a:r>
            </a:p>
          </p:txBody>
        </p:sp>
      </p:grpSp>
      <p:grpSp>
        <p:nvGrpSpPr>
          <p:cNvPr id="204" name="Group"/>
          <p:cNvGrpSpPr/>
          <p:nvPr/>
        </p:nvGrpSpPr>
        <p:grpSpPr>
          <a:xfrm>
            <a:off x="6162925" y="4095697"/>
            <a:ext cx="4427120" cy="2775109"/>
            <a:chOff x="-5438340" y="1647706"/>
            <a:chExt cx="4427118" cy="2775107"/>
          </a:xfrm>
        </p:grpSpPr>
        <p:sp>
          <p:nvSpPr>
            <p:cNvPr id="202" name="Rounded Rectangle"/>
            <p:cNvSpPr/>
            <p:nvPr/>
          </p:nvSpPr>
          <p:spPr>
            <a:xfrm>
              <a:off x="-5438341" y="1647706"/>
              <a:ext cx="3694470" cy="610998"/>
            </a:xfrm>
            <a:prstGeom prst="roundRect">
              <a:avLst>
                <a:gd name="adj" fmla="val 31179"/>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03" name="Creates a list from a sequence of branches"/>
            <p:cNvSpPr/>
            <p:nvPr/>
          </p:nvSpPr>
          <p:spPr>
            <a:xfrm>
              <a:off x="-5363353" y="2346761"/>
              <a:ext cx="4352132" cy="2076054"/>
            </a:xfrm>
            <a:custGeom>
              <a:avLst/>
              <a:gdLst/>
              <a:ahLst/>
              <a:cxnLst>
                <a:cxn ang="0">
                  <a:pos x="wd2" y="hd2"/>
                </a:cxn>
                <a:cxn ang="5400000">
                  <a:pos x="wd2" y="hd2"/>
                </a:cxn>
                <a:cxn ang="10800000">
                  <a:pos x="wd2" y="hd2"/>
                </a:cxn>
                <a:cxn ang="16200000">
                  <a:pos x="wd2" y="hd2"/>
                </a:cxn>
              </a:cxnLst>
              <a:rect l="0" t="0" r="r" b="b"/>
              <a:pathLst>
                <a:path w="21600" h="21600" extrusionOk="0">
                  <a:moveTo>
                    <a:pt x="2429" y="0"/>
                  </a:moveTo>
                  <a:lnTo>
                    <a:pt x="1680" y="2837"/>
                  </a:lnTo>
                  <a:lnTo>
                    <a:pt x="1261" y="2837"/>
                  </a:lnTo>
                  <a:cubicBezTo>
                    <a:pt x="564" y="2837"/>
                    <a:pt x="0" y="4020"/>
                    <a:pt x="0" y="5479"/>
                  </a:cubicBezTo>
                  <a:lnTo>
                    <a:pt x="0" y="18957"/>
                  </a:lnTo>
                  <a:cubicBezTo>
                    <a:pt x="0" y="20417"/>
                    <a:pt x="564" y="21600"/>
                    <a:pt x="1261" y="21600"/>
                  </a:cubicBezTo>
                  <a:lnTo>
                    <a:pt x="20339" y="21600"/>
                  </a:lnTo>
                  <a:cubicBezTo>
                    <a:pt x="21036" y="21600"/>
                    <a:pt x="21600" y="20417"/>
                    <a:pt x="21600" y="18957"/>
                  </a:cubicBezTo>
                  <a:lnTo>
                    <a:pt x="21600" y="5479"/>
                  </a:lnTo>
                  <a:cubicBezTo>
                    <a:pt x="21600" y="4020"/>
                    <a:pt x="21036" y="2837"/>
                    <a:pt x="20339" y="2837"/>
                  </a:cubicBezTo>
                  <a:lnTo>
                    <a:pt x="3177" y="2837"/>
                  </a:lnTo>
                  <a:lnTo>
                    <a:pt x="2429"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t>Creates a list from a sequence of branches</a:t>
              </a:r>
            </a:p>
          </p:txBody>
        </p:sp>
      </p:grpSp>
      <p:sp>
        <p:nvSpPr>
          <p:cNvPr id="205" name="def label(tree):…"/>
          <p:cNvSpPr txBox="1"/>
          <p:nvPr/>
        </p:nvSpPr>
        <p:spPr>
          <a:xfrm>
            <a:off x="1119389" y="5231490"/>
            <a:ext cx="5007770" cy="290068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ct val="120000"/>
              </a:lnSpc>
              <a:defRPr>
                <a:uFillTx/>
              </a:defRPr>
            </a:pPr>
            <a:r>
              <a:rPr>
                <a:solidFill>
                  <a:srgbClr val="008800"/>
                </a:solidFill>
              </a:rPr>
              <a:t>def</a:t>
            </a:r>
            <a:r>
              <a:t> </a:t>
            </a:r>
            <a:r>
              <a:rPr>
                <a:solidFill>
                  <a:srgbClr val="0066BB"/>
                </a:solidFill>
              </a:rPr>
              <a:t>label</a:t>
            </a:r>
            <a:r>
              <a:t>(tree):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tree[</a:t>
            </a:r>
            <a:r>
              <a:rPr>
                <a:solidFill>
                  <a:srgbClr val="032ADD"/>
                </a:solidFill>
              </a:rPr>
              <a:t>0</a:t>
            </a:r>
            <a:r>
              <a:rPr>
                <a:solidFill>
                  <a:srgbClr val="000000"/>
                </a:solidFill>
              </a:rPr>
              <a:t>]</a:t>
            </a:r>
          </a:p>
          <a:p>
            <a:pPr marL="0" marR="0" defTabSz="457200">
              <a:lnSpc>
                <a:spcPct val="120000"/>
              </a:lnSpc>
              <a:defRPr>
                <a:uFillTx/>
              </a:defRPr>
            </a:pPr>
            <a:endParaRPr>
              <a:solidFill>
                <a:srgbClr val="000000"/>
              </a:solidFill>
            </a:endParaRPr>
          </a:p>
          <a:p>
            <a:pPr marL="0" marR="0" defTabSz="457200">
              <a:lnSpc>
                <a:spcPct val="120000"/>
              </a:lnSpc>
              <a:defRPr>
                <a:solidFill>
                  <a:srgbClr val="0066BB"/>
                </a:solidFill>
                <a:uFillTx/>
              </a:defRPr>
            </a:pPr>
            <a:r>
              <a:rPr>
                <a:solidFill>
                  <a:srgbClr val="008800"/>
                </a:solidFill>
              </a:rPr>
              <a:t>def</a:t>
            </a:r>
            <a:r>
              <a:rPr>
                <a:solidFill>
                  <a:srgbClr val="000000"/>
                </a:solidFill>
              </a:rPr>
              <a:t> </a:t>
            </a:r>
            <a:r>
              <a:t>branches</a:t>
            </a:r>
            <a:r>
              <a:rPr>
                <a:solidFill>
                  <a:srgbClr val="000000"/>
                </a:solidFill>
              </a:rPr>
              <a:t>(tree):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tree[</a:t>
            </a:r>
            <a:r>
              <a:rPr>
                <a:solidFill>
                  <a:srgbClr val="032ADD"/>
                </a:solidFill>
              </a:rPr>
              <a:t>1</a:t>
            </a:r>
            <a:r>
              <a:rPr>
                <a:solidFill>
                  <a:srgbClr val="000000"/>
                </a:solidFill>
              </a:rPr>
              <a:t>:]</a:t>
            </a:r>
          </a:p>
        </p:txBody>
      </p:sp>
      <p:sp>
        <p:nvSpPr>
          <p:cNvPr id="206" name="def is_tree(tree):…"/>
          <p:cNvSpPr txBox="1"/>
          <p:nvPr/>
        </p:nvSpPr>
        <p:spPr>
          <a:xfrm>
            <a:off x="1119389" y="8710140"/>
            <a:ext cx="10879932" cy="405892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b">
            <a:spAutoFit/>
          </a:bodyPr>
          <a:lstStyle/>
          <a:p>
            <a:pPr marL="0" marR="0" defTabSz="457200">
              <a:lnSpc>
                <a:spcPct val="120000"/>
              </a:lnSpc>
              <a:defRPr>
                <a:solidFill>
                  <a:srgbClr val="0066BB"/>
                </a:solidFill>
                <a:uFillTx/>
              </a:defRPr>
            </a:pPr>
            <a:r>
              <a:rPr>
                <a:solidFill>
                  <a:srgbClr val="008800"/>
                </a:solidFill>
              </a:rPr>
              <a:t>def</a:t>
            </a:r>
            <a:r>
              <a:rPr>
                <a:solidFill>
                  <a:srgbClr val="000000"/>
                </a:solidFill>
              </a:rPr>
              <a:t> </a:t>
            </a:r>
            <a:r>
              <a:t>is_tree</a:t>
            </a:r>
            <a:r>
              <a:rPr>
                <a:solidFill>
                  <a:srgbClr val="000000"/>
                </a:solidFill>
              </a:rPr>
              <a:t>(tree):</a:t>
            </a:r>
          </a:p>
          <a:p>
            <a:pPr marL="0" marR="0" defTabSz="457200">
              <a:lnSpc>
                <a:spcPct val="120000"/>
              </a:lnSpc>
              <a:defRPr>
                <a:uFillTx/>
              </a:defRPr>
            </a:pPr>
            <a:r>
              <a:t>    </a:t>
            </a:r>
            <a:r>
              <a:rPr>
                <a:solidFill>
                  <a:srgbClr val="008800"/>
                </a:solidFill>
              </a:rPr>
              <a:t>if</a:t>
            </a:r>
            <a:r>
              <a:t> </a:t>
            </a:r>
            <a:r>
              <a:rPr>
                <a:solidFill>
                  <a:srgbClr val="01701F"/>
                </a:solidFill>
              </a:rPr>
              <a:t>type</a:t>
            </a:r>
            <a:r>
              <a:t>(tree) </a:t>
            </a:r>
            <a:r>
              <a:rPr>
                <a:solidFill>
                  <a:srgbClr val="323333"/>
                </a:solidFill>
              </a:rPr>
              <a:t>!=</a:t>
            </a:r>
            <a:r>
              <a:t> </a:t>
            </a:r>
            <a:r>
              <a:rPr>
                <a:solidFill>
                  <a:srgbClr val="01701F"/>
                </a:solidFill>
              </a:rPr>
              <a:t>list</a:t>
            </a:r>
            <a:r>
              <a:t> or </a:t>
            </a:r>
            <a:r>
              <a:rPr>
                <a:solidFill>
                  <a:srgbClr val="01701F"/>
                </a:solidFill>
              </a:rPr>
              <a:t>len</a:t>
            </a:r>
            <a:r>
              <a:t>(tree) </a:t>
            </a:r>
            <a:r>
              <a:rPr>
                <a:solidFill>
                  <a:srgbClr val="323333"/>
                </a:solidFill>
              </a:rPr>
              <a:t>&lt;</a:t>
            </a:r>
            <a:r>
              <a:t> </a:t>
            </a:r>
            <a:r>
              <a:rPr>
                <a:solidFill>
                  <a:srgbClr val="032ADD"/>
                </a:solidFill>
              </a:rPr>
              <a:t>1</a:t>
            </a:r>
            <a:r>
              <a:t>:</a:t>
            </a:r>
          </a:p>
          <a:p>
            <a:pPr marL="0" marR="0" defTabSz="457200">
              <a:lnSpc>
                <a:spcPct val="120000"/>
              </a:lnSpc>
              <a:defRPr>
                <a:uFillTx/>
              </a:defRPr>
            </a:pPr>
            <a:r>
              <a:t>        </a:t>
            </a:r>
            <a:r>
              <a:rPr>
                <a:solidFill>
                  <a:srgbClr val="008800"/>
                </a:solidFill>
              </a:rPr>
              <a:t>return</a:t>
            </a:r>
            <a:r>
              <a:t> </a:t>
            </a:r>
            <a:r>
              <a:rPr>
                <a:solidFill>
                  <a:srgbClr val="008800"/>
                </a:solidFill>
              </a:rPr>
              <a:t>False</a:t>
            </a:r>
          </a:p>
          <a:p>
            <a:pPr marL="0" marR="0" defTabSz="457200">
              <a:lnSpc>
                <a:spcPct val="120000"/>
              </a:lnSpc>
              <a:defRPr>
                <a:uFillTx/>
              </a:defRPr>
            </a:pPr>
            <a:r>
              <a:t>    </a:t>
            </a:r>
            <a:r>
              <a:rPr>
                <a:solidFill>
                  <a:srgbClr val="008800"/>
                </a:solidFill>
              </a:rPr>
              <a:t>for</a:t>
            </a:r>
            <a:r>
              <a:t> branch in branches(tree):</a:t>
            </a:r>
          </a:p>
          <a:p>
            <a:pPr marL="0" marR="0" defTabSz="457200">
              <a:lnSpc>
                <a:spcPct val="120000"/>
              </a:lnSpc>
              <a:defRPr>
                <a:uFillTx/>
              </a:defRPr>
            </a:pPr>
            <a:r>
              <a:t>        </a:t>
            </a:r>
            <a:r>
              <a:rPr>
                <a:solidFill>
                  <a:srgbClr val="008800"/>
                </a:solidFill>
              </a:rPr>
              <a:t>if</a:t>
            </a:r>
            <a:r>
              <a:t> not is_tree(branch):</a:t>
            </a:r>
          </a:p>
          <a:p>
            <a:pPr marL="0" marR="0" defTabSz="457200">
              <a:lnSpc>
                <a:spcPct val="120000"/>
              </a:lnSpc>
              <a:defRPr>
                <a:uFillTx/>
              </a:defRPr>
            </a:pPr>
            <a:r>
              <a:t>            </a:t>
            </a:r>
            <a:r>
              <a:rPr>
                <a:solidFill>
                  <a:srgbClr val="008800"/>
                </a:solidFill>
              </a:rPr>
              <a:t>return</a:t>
            </a:r>
            <a:r>
              <a:t> </a:t>
            </a:r>
            <a:r>
              <a:rPr>
                <a:solidFill>
                  <a:srgbClr val="008800"/>
                </a:solidFill>
              </a:rPr>
              <a:t>False</a:t>
            </a:r>
          </a:p>
          <a:p>
            <a:pPr marL="0" marR="0" defTabSz="457200">
              <a:lnSpc>
                <a:spcPct val="120000"/>
              </a:lnSpc>
              <a:defRPr>
                <a:solidFill>
                  <a:srgbClr val="008800"/>
                </a:solidFill>
                <a:uFillTx/>
              </a:defRPr>
            </a:pPr>
            <a:r>
              <a:rPr>
                <a:solidFill>
                  <a:srgbClr val="000000"/>
                </a:solidFill>
              </a:rPr>
              <a:t>    </a:t>
            </a:r>
            <a:r>
              <a:t>return</a:t>
            </a:r>
            <a:r>
              <a:rPr>
                <a:solidFill>
                  <a:srgbClr val="000000"/>
                </a:solidFill>
              </a:rPr>
              <a:t> </a:t>
            </a:r>
            <a:r>
              <a:t>True</a:t>
            </a:r>
          </a:p>
        </p:txBody>
      </p:sp>
      <p:sp>
        <p:nvSpPr>
          <p:cNvPr id="207" name="def tree(label, branches=[]):"/>
          <p:cNvSpPr txBox="1"/>
          <p:nvPr/>
        </p:nvSpPr>
        <p:spPr>
          <a:xfrm>
            <a:off x="1119389" y="2339821"/>
            <a:ext cx="7209831" cy="5842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spAutoFit/>
          </a:bodyPr>
          <a:lstStyle/>
          <a:p>
            <a:pPr marL="0" marR="0" defTabSz="457200">
              <a:lnSpc>
                <a:spcPct val="120000"/>
              </a:lnSpc>
              <a:defRPr>
                <a:uFillTx/>
              </a:defRPr>
            </a:pPr>
            <a:r>
              <a:rPr>
                <a:solidFill>
                  <a:srgbClr val="008800"/>
                </a:solidFill>
              </a:rPr>
              <a:t>def</a:t>
            </a:r>
            <a:r>
              <a:t> </a:t>
            </a:r>
            <a:r>
              <a:rPr>
                <a:solidFill>
                  <a:srgbClr val="0066BB"/>
                </a:solidFill>
              </a:rPr>
              <a:t>tree</a:t>
            </a:r>
            <a:r>
              <a:t>(label, branches=[]):</a:t>
            </a:r>
          </a:p>
        </p:txBody>
      </p:sp>
      <p:grpSp>
        <p:nvGrpSpPr>
          <p:cNvPr id="210" name="Group"/>
          <p:cNvGrpSpPr/>
          <p:nvPr/>
        </p:nvGrpSpPr>
        <p:grpSpPr>
          <a:xfrm>
            <a:off x="2010615" y="2699982"/>
            <a:ext cx="11293921" cy="1339344"/>
            <a:chOff x="-13406141" y="2376961"/>
            <a:chExt cx="11293919" cy="1339342"/>
          </a:xfrm>
        </p:grpSpPr>
        <p:sp>
          <p:nvSpPr>
            <p:cNvPr id="208" name="Rounded Rectangle"/>
            <p:cNvSpPr/>
            <p:nvPr/>
          </p:nvSpPr>
          <p:spPr>
            <a:xfrm>
              <a:off x="-13406142" y="2634196"/>
              <a:ext cx="6577264" cy="1082109"/>
            </a:xfrm>
            <a:prstGeom prst="roundRect">
              <a:avLst>
                <a:gd name="adj" fmla="val 31179"/>
              </a:avLst>
            </a:prstGeom>
            <a:noFill/>
            <a:ln w="25400" cap="flat">
              <a:solidFill>
                <a:srgbClr val="007ECF"/>
              </a:solidFill>
              <a:custDash>
                <a:ds d="200000" sp="200000"/>
              </a:custDash>
              <a:round/>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209" name="Verifies the tree definition"/>
            <p:cNvSpPr/>
            <p:nvPr/>
          </p:nvSpPr>
          <p:spPr>
            <a:xfrm>
              <a:off x="-6738991" y="2376961"/>
              <a:ext cx="4626770" cy="1262064"/>
            </a:xfrm>
            <a:custGeom>
              <a:avLst/>
              <a:gdLst/>
              <a:ahLst/>
              <a:cxnLst>
                <a:cxn ang="0">
                  <a:pos x="wd2" y="hd2"/>
                </a:cxn>
                <a:cxn ang="5400000">
                  <a:pos x="wd2" y="hd2"/>
                </a:cxn>
                <a:cxn ang="10800000">
                  <a:pos x="wd2" y="hd2"/>
                </a:cxn>
                <a:cxn ang="16200000">
                  <a:pos x="wd2" y="hd2"/>
                </a:cxn>
              </a:cxnLst>
              <a:rect l="0" t="0" r="r" b="b"/>
              <a:pathLst>
                <a:path w="21600" h="21600" extrusionOk="0">
                  <a:moveTo>
                    <a:pt x="2468" y="0"/>
                  </a:moveTo>
                  <a:cubicBezTo>
                    <a:pt x="1813" y="0"/>
                    <a:pt x="1282" y="1946"/>
                    <a:pt x="1282" y="4347"/>
                  </a:cubicBezTo>
                  <a:lnTo>
                    <a:pt x="1282" y="10488"/>
                  </a:lnTo>
                  <a:lnTo>
                    <a:pt x="0" y="13069"/>
                  </a:lnTo>
                  <a:lnTo>
                    <a:pt x="1282" y="15657"/>
                  </a:lnTo>
                  <a:lnTo>
                    <a:pt x="1282" y="17253"/>
                  </a:lnTo>
                  <a:cubicBezTo>
                    <a:pt x="1282" y="19654"/>
                    <a:pt x="1813" y="21600"/>
                    <a:pt x="2468" y="21600"/>
                  </a:cubicBezTo>
                  <a:lnTo>
                    <a:pt x="20414" y="21600"/>
                  </a:lnTo>
                  <a:cubicBezTo>
                    <a:pt x="21069" y="21600"/>
                    <a:pt x="21600" y="19654"/>
                    <a:pt x="21600" y="17253"/>
                  </a:cubicBezTo>
                  <a:lnTo>
                    <a:pt x="21600" y="4347"/>
                  </a:lnTo>
                  <a:cubicBezTo>
                    <a:pt x="21600" y="1946"/>
                    <a:pt x="21069" y="0"/>
                    <a:pt x="20414" y="0"/>
                  </a:cubicBezTo>
                  <a:lnTo>
                    <a:pt x="2468" y="0"/>
                  </a:lnTo>
                  <a:close/>
                </a:path>
              </a:pathLst>
            </a:custGeom>
            <a:solidFill>
              <a:srgbClr val="DCE4EC"/>
            </a:solidFill>
            <a:ln w="25400" cap="flat">
              <a:solidFill>
                <a:srgbClr val="4B4B4B"/>
              </a:solidFill>
              <a:prstDash val="solid"/>
              <a:round/>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algn="ctr">
                <a:defRPr>
                  <a:solidFill>
                    <a:srgbClr val="4B4B4B"/>
                  </a:solidFill>
                  <a:uFill>
                    <a:solidFill>
                      <a:srgbClr val="4B4B4B"/>
                    </a:solidFill>
                  </a:uFill>
                </a:defRPr>
              </a:lvl1pPr>
            </a:lstStyle>
            <a:p>
              <a:r>
                <a:rPr lang="en-US" dirty="0"/>
                <a:t> </a:t>
              </a:r>
              <a:r>
                <a:rPr dirty="0"/>
                <a:t>Verifies the tree definition</a:t>
              </a:r>
            </a:p>
          </p:txBody>
        </p:sp>
      </p:grpSp>
      <p:sp>
        <p:nvSpPr>
          <p:cNvPr id="211" name="A tree has a root label and a list of branches…"/>
          <p:cNvSpPr txBox="1"/>
          <p:nvPr/>
        </p:nvSpPr>
        <p:spPr>
          <a:xfrm>
            <a:off x="14673034" y="2324740"/>
            <a:ext cx="6720484" cy="2227484"/>
          </a:xfrm>
          <a:prstGeom prst="rect">
            <a:avLst/>
          </a:prstGeom>
          <a:solidFill>
            <a:srgbClr val="DCE4EC"/>
          </a:solidFill>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266700" tIns="266700" rIns="266700" bIns="266700"/>
          <a:lstStyle/>
          <a:p>
            <a:pPr marL="472049" indent="-390769">
              <a:spcBef>
                <a:spcPts val="1000"/>
              </a:spcBef>
              <a:buSzPct val="75000"/>
              <a:buChar char="•"/>
            </a:pPr>
            <a:r>
              <a:t>A </a:t>
            </a:r>
            <a:r>
              <a:rPr b="1"/>
              <a:t>tree</a:t>
            </a:r>
            <a:r>
              <a:t> has a root </a:t>
            </a:r>
            <a:r>
              <a:rPr b="1"/>
              <a:t>label</a:t>
            </a:r>
            <a:r>
              <a:t> and a list of </a:t>
            </a:r>
            <a:r>
              <a:rPr b="1"/>
              <a:t>branches</a:t>
            </a:r>
            <a:r>
              <a:t> </a:t>
            </a:r>
          </a:p>
          <a:p>
            <a:pPr marL="472049" indent="-390769">
              <a:spcBef>
                <a:spcPts val="1000"/>
              </a:spcBef>
              <a:buSzPct val="75000"/>
              <a:buChar char="•"/>
            </a:pPr>
            <a:r>
              <a:t>Each branch is a tree</a:t>
            </a:r>
          </a:p>
        </p:txBody>
      </p:sp>
      <p:sp>
        <p:nvSpPr>
          <p:cNvPr id="212" name="&gt;&gt;&gt; tree(3, [tree(1),…"/>
          <p:cNvSpPr txBox="1"/>
          <p:nvPr/>
        </p:nvSpPr>
        <p:spPr>
          <a:xfrm>
            <a:off x="13816677" y="8957139"/>
            <a:ext cx="8433198" cy="20320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300"/>
              </a:lnSpc>
              <a:defRPr>
                <a:uFillTx/>
              </a:defRPr>
            </a:pPr>
            <a:r>
              <a:rPr>
                <a:solidFill>
                  <a:srgbClr val="C65E0A"/>
                </a:solidFill>
              </a:rPr>
              <a:t>&gt;&gt;&gt; </a:t>
            </a:r>
            <a:r>
              <a:t>tree(</a:t>
            </a:r>
            <a:r>
              <a:rPr>
                <a:solidFill>
                  <a:srgbClr val="032ADD"/>
                </a:solidFill>
              </a:rPr>
              <a:t>3</a:t>
            </a:r>
            <a:r>
              <a:t>, [tree(</a:t>
            </a:r>
            <a:r>
              <a:rPr>
                <a:solidFill>
                  <a:srgbClr val="032ADD"/>
                </a:solidFill>
              </a:rPr>
              <a:t>1</a:t>
            </a:r>
            <a:r>
              <a:t>),</a:t>
            </a:r>
          </a:p>
          <a:p>
            <a:pPr marL="0" marR="0" defTabSz="457200">
              <a:lnSpc>
                <a:spcPts val="5300"/>
              </a:lnSpc>
              <a:defRPr>
                <a:uFillTx/>
              </a:defRPr>
            </a:pPr>
            <a:r>
              <a:rPr>
                <a:solidFill>
                  <a:srgbClr val="C65E0A"/>
                </a:solidFill>
              </a:rPr>
              <a:t>... </a:t>
            </a:r>
            <a:r>
              <a:t>         tree(</a:t>
            </a:r>
            <a:r>
              <a:rPr>
                <a:solidFill>
                  <a:srgbClr val="032ADD"/>
                </a:solidFill>
              </a:rPr>
              <a:t>2</a:t>
            </a:r>
            <a:r>
              <a:t>, [tree(</a:t>
            </a:r>
            <a:r>
              <a:rPr>
                <a:solidFill>
                  <a:srgbClr val="032ADD"/>
                </a:solidFill>
              </a:rPr>
              <a:t>1</a:t>
            </a:r>
            <a:r>
              <a:t>), </a:t>
            </a:r>
          </a:p>
          <a:p>
            <a:pPr marL="0" marR="0" defTabSz="457200">
              <a:lnSpc>
                <a:spcPts val="5300"/>
              </a:lnSpc>
              <a:defRPr>
                <a:uFillTx/>
              </a:defRPr>
            </a:pPr>
            <a:r>
              <a:rPr>
                <a:solidFill>
                  <a:srgbClr val="C65E0A"/>
                </a:solidFill>
              </a:rPr>
              <a:t>... </a:t>
            </a:r>
            <a:r>
              <a:t>                  tree(</a:t>
            </a:r>
            <a:r>
              <a:rPr>
                <a:solidFill>
                  <a:srgbClr val="032ADD"/>
                </a:solidFill>
              </a:rPr>
              <a:t>1</a:t>
            </a:r>
            <a:r>
              <a:t>)])])</a:t>
            </a:r>
          </a:p>
          <a:p>
            <a:pPr marL="0" marR="0" defTabSz="457200">
              <a:lnSpc>
                <a:spcPts val="5300"/>
              </a:lnSpc>
              <a:defRPr>
                <a:solidFill>
                  <a:srgbClr val="888888"/>
                </a:solidFill>
                <a:uFillTx/>
              </a:defRPr>
            </a:pPr>
            <a:r>
              <a:t>[3, [1], [2, [1], [1]]]</a:t>
            </a:r>
          </a:p>
        </p:txBody>
      </p:sp>
      <p:grpSp>
        <p:nvGrpSpPr>
          <p:cNvPr id="224" name="Group"/>
          <p:cNvGrpSpPr/>
          <p:nvPr/>
        </p:nvGrpSpPr>
        <p:grpSpPr>
          <a:xfrm>
            <a:off x="15130984" y="5041751"/>
            <a:ext cx="6479187" cy="3404896"/>
            <a:chOff x="0" y="0"/>
            <a:chExt cx="6479186" cy="3404895"/>
          </a:xfrm>
        </p:grpSpPr>
        <p:sp>
          <p:nvSpPr>
            <p:cNvPr id="213" name="2"/>
            <p:cNvSpPr txBox="1"/>
            <p:nvPr/>
          </p:nvSpPr>
          <p:spPr>
            <a:xfrm>
              <a:off x="3702226" y="1808850"/>
              <a:ext cx="1570585"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2</a:t>
              </a:r>
            </a:p>
          </p:txBody>
        </p:sp>
        <p:sp>
          <p:nvSpPr>
            <p:cNvPr id="214" name="Line"/>
            <p:cNvSpPr/>
            <p:nvPr/>
          </p:nvSpPr>
          <p:spPr>
            <a:xfrm flipH="1">
              <a:off x="3373214" y="2398903"/>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15" name="1"/>
            <p:cNvSpPr txBox="1"/>
            <p:nvPr/>
          </p:nvSpPr>
          <p:spPr>
            <a:xfrm>
              <a:off x="2527185" y="2863207"/>
              <a:ext cx="1570584"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1</a:t>
              </a:r>
            </a:p>
          </p:txBody>
        </p:sp>
        <p:sp>
          <p:nvSpPr>
            <p:cNvPr id="216" name="Line"/>
            <p:cNvSpPr/>
            <p:nvPr/>
          </p:nvSpPr>
          <p:spPr>
            <a:xfrm flipH="1">
              <a:off x="3373214" y="2398903"/>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17" name="Line"/>
            <p:cNvSpPr/>
            <p:nvPr/>
          </p:nvSpPr>
          <p:spPr>
            <a:xfrm>
              <a:off x="5315949" y="2379557"/>
              <a:ext cx="414735" cy="400092"/>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18" name="3"/>
            <p:cNvSpPr txBox="1"/>
            <p:nvPr/>
          </p:nvSpPr>
          <p:spPr>
            <a:xfrm>
              <a:off x="1843279" y="0"/>
              <a:ext cx="1570585" cy="541688"/>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lvl1pPr>
            </a:lstStyle>
            <a:p>
              <a:r>
                <a:t>3</a:t>
              </a:r>
            </a:p>
          </p:txBody>
        </p:sp>
        <p:sp>
          <p:nvSpPr>
            <p:cNvPr id="219" name="Line"/>
            <p:cNvSpPr/>
            <p:nvPr/>
          </p:nvSpPr>
          <p:spPr>
            <a:xfrm flipH="1">
              <a:off x="846030" y="1344546"/>
              <a:ext cx="406213" cy="391871"/>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20" name="Line"/>
            <p:cNvSpPr/>
            <p:nvPr/>
          </p:nvSpPr>
          <p:spPr>
            <a:xfrm flipH="1">
              <a:off x="846030" y="629914"/>
              <a:ext cx="1143240" cy="1102875"/>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21" name="Line"/>
            <p:cNvSpPr/>
            <p:nvPr/>
          </p:nvSpPr>
          <p:spPr>
            <a:xfrm>
              <a:off x="3396474" y="622768"/>
              <a:ext cx="1143502" cy="1103128"/>
            </a:xfrm>
            <a:prstGeom prst="line">
              <a:avLst/>
            </a:prstGeom>
            <a:noFill/>
            <a:ln w="12700" cap="flat">
              <a:solidFill>
                <a:srgbClr val="000000"/>
              </a:solidFill>
              <a:prstDash val="solid"/>
              <a:round/>
            </a:ln>
            <a:effectLst/>
          </p:spPr>
          <p:txBody>
            <a:bodyPr wrap="square" lIns="0" tIns="0" rIns="0" bIns="0" numCol="1" anchor="t">
              <a:noAutofit/>
            </a:bodyPr>
            <a:lstStyle/>
            <a:p>
              <a:pPr marL="0" marR="0" defTabSz="457200">
                <a:defRPr sz="1200">
                  <a:uFillTx/>
                  <a:latin typeface="Helvetica"/>
                  <a:ea typeface="Helvetica"/>
                  <a:cs typeface="Helvetica"/>
                  <a:sym typeface="Helvetica"/>
                </a:defRPr>
              </a:pPr>
              <a:endParaRPr/>
            </a:p>
          </p:txBody>
        </p:sp>
        <p:sp>
          <p:nvSpPr>
            <p:cNvPr id="222" name="1"/>
            <p:cNvSpPr txBox="1"/>
            <p:nvPr/>
          </p:nvSpPr>
          <p:spPr>
            <a:xfrm>
              <a:off x="0" y="1808850"/>
              <a:ext cx="1570584"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lvl1pPr>
            </a:lstStyle>
            <a:p>
              <a:r>
                <a:t>1</a:t>
              </a:r>
            </a:p>
          </p:txBody>
        </p:sp>
        <p:sp>
          <p:nvSpPr>
            <p:cNvPr id="223" name="1"/>
            <p:cNvSpPr txBox="1"/>
            <p:nvPr/>
          </p:nvSpPr>
          <p:spPr>
            <a:xfrm>
              <a:off x="4908602" y="2863207"/>
              <a:ext cx="1570585" cy="541689"/>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square" lIns="50800" tIns="50800" rIns="50800" bIns="50800" numCol="1" anchor="ctr">
              <a:noAutofit/>
            </a:bodyPr>
            <a:lstStyle>
              <a:lvl1pPr marL="90311" marR="90311" algn="ctr" defTabSz="2019300">
                <a:defRPr sz="3600">
                  <a:uFill>
                    <a:solidFill>
                      <a:srgbClr val="00A633"/>
                    </a:solidFill>
                  </a:uFill>
                </a:defRPr>
              </a:lvl1pPr>
            </a:lstStyle>
            <a:p>
              <a:r>
                <a:t>1</a:t>
              </a:r>
            </a:p>
          </p:txBody>
        </p:sp>
      </p:grpSp>
    </p:spTree>
  </p:cSld>
  <p:clrMapOvr>
    <a:masterClrMapping/>
  </p:clrMapOvr>
  <p:transition>
    <p:dissolve/>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0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2" nodeType="clickEffect">
                                  <p:stCondLst>
                                    <p:cond delay="0"/>
                                  </p:stCondLst>
                                  <p:iterate>
                                    <p:tmAbs val="0"/>
                                  </p:iterate>
                                  <p:childTnLst>
                                    <p:set>
                                      <p:cBhvr>
                                        <p:cTn id="10" fill="hold"/>
                                        <p:tgtEl>
                                          <p:spTgt spid="21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3" nodeType="clickEffect">
                                  <p:stCondLst>
                                    <p:cond delay="0"/>
                                  </p:stCondLst>
                                  <p:iterate>
                                    <p:tmAbs val="0"/>
                                  </p:iterate>
                                  <p:childTnLst>
                                    <p:set>
                                      <p:cBhvr>
                                        <p:cTn id="14" fill="hold"/>
                                        <p:tgtEl>
                                          <p:spTgt spid="20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4" nodeType="clickEffect">
                                  <p:stCondLst>
                                    <p:cond delay="0"/>
                                  </p:stCondLst>
                                  <p:iterate>
                                    <p:tmAbs val="0"/>
                                  </p:iterate>
                                  <p:childTnLst>
                                    <p:set>
                                      <p:cBhvr>
                                        <p:cTn id="18" fill="hold"/>
                                        <p:tgtEl>
                                          <p:spTgt spid="20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5" nodeType="clickEffect">
                                  <p:stCondLst>
                                    <p:cond delay="0"/>
                                  </p:stCondLst>
                                  <p:iterate>
                                    <p:tmAbs val="0"/>
                                  </p:iterate>
                                  <p:childTnLst>
                                    <p:set>
                                      <p:cBhvr>
                                        <p:cTn id="22" fill="hold"/>
                                        <p:tgtEl>
                                          <p:spTgt spid="19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6" nodeType="clickEffect">
                                  <p:stCondLst>
                                    <p:cond delay="0"/>
                                  </p:stCondLst>
                                  <p:iterate>
                                    <p:tmAbs val="0"/>
                                  </p:iterate>
                                  <p:childTnLst>
                                    <p:set>
                                      <p:cBhvr>
                                        <p:cTn id="26" fill="hold"/>
                                        <p:tgtEl>
                                          <p:spTgt spid="19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5" grpId="6" animBg="1" advAuto="0"/>
      <p:bldP spid="198" grpId="5" animBg="1" advAuto="0"/>
      <p:bldP spid="201" grpId="4" animBg="1" advAuto="0"/>
      <p:bldP spid="204" grpId="1" animBg="1" advAuto="0"/>
      <p:bldP spid="206" grpId="3" animBg="1" advAuto="0"/>
      <p:bldP spid="210" grpId="2" animBg="1" advAuto="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4" name="Example: Printing Trees"/>
          <p:cNvSpPr txBox="1">
            <a:spLocks noGrp="1"/>
          </p:cNvSpPr>
          <p:nvPr>
            <p:ph type="title"/>
          </p:nvPr>
        </p:nvSpPr>
        <p:spPr>
          <a:prstGeom prst="rect">
            <a:avLst/>
          </a:prstGeom>
        </p:spPr>
        <p:txBody>
          <a:bodyPr/>
          <a:lstStyle/>
          <a:p>
            <a:r>
              <a:t>Example: Printing Trees</a:t>
            </a:r>
          </a:p>
        </p:txBody>
      </p:sp>
      <p:sp>
        <p:nvSpPr>
          <p:cNvPr id="265" name="(Demo)"/>
          <p:cNvSpPr txBox="1"/>
          <p:nvPr/>
        </p:nvSpPr>
        <p:spPr>
          <a:xfrm>
            <a:off x="11360189" y="10051138"/>
            <a:ext cx="2241639"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4a</a:t>
            </a:r>
            <a:r>
              <a:rPr dirty="0"/>
              <a:t>)</a:t>
            </a:r>
          </a:p>
        </p:txBody>
      </p:sp>
    </p:spTree>
  </p:cSld>
  <p:clrMapOvr>
    <a:masterClrMapping/>
  </p:clrMapOvr>
  <p:transition spd="med"/>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6" name="Tree Processing"/>
          <p:cNvSpPr txBox="1">
            <a:spLocks noGrp="1"/>
          </p:cNvSpPr>
          <p:nvPr>
            <p:ph type="title"/>
          </p:nvPr>
        </p:nvSpPr>
        <p:spPr>
          <a:prstGeom prst="rect">
            <a:avLst/>
          </a:prstGeom>
        </p:spPr>
        <p:txBody>
          <a:bodyPr/>
          <a:lstStyle/>
          <a:p>
            <a:r>
              <a:t>Tree Processing</a:t>
            </a:r>
          </a:p>
        </p:txBody>
      </p:sp>
      <p:sp>
        <p:nvSpPr>
          <p:cNvPr id="227" name="(Demo)"/>
          <p:cNvSpPr txBox="1"/>
          <p:nvPr/>
        </p:nvSpPr>
        <p:spPr>
          <a:xfrm>
            <a:off x="11360189" y="11762083"/>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4</a:t>
            </a:r>
            <a:r>
              <a:rPr dirty="0"/>
              <a:t>)</a:t>
            </a: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7" grpId="1" animBg="1" advAuto="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1" name="Tree Processing Uses Recursion"/>
          <p:cNvSpPr txBox="1">
            <a:spLocks noGrp="1"/>
          </p:cNvSpPr>
          <p:nvPr>
            <p:ph type="title"/>
          </p:nvPr>
        </p:nvSpPr>
        <p:spPr>
          <a:prstGeom prst="rect">
            <a:avLst/>
          </a:prstGeom>
        </p:spPr>
        <p:txBody>
          <a:bodyPr/>
          <a:lstStyle/>
          <a:p>
            <a:r>
              <a:t>Tree Processing Uses Recursion</a:t>
            </a:r>
          </a:p>
        </p:txBody>
      </p:sp>
      <p:sp>
        <p:nvSpPr>
          <p:cNvPr id="232" name="Processing a leaf is often the base case of a tree processing function…"/>
          <p:cNvSpPr txBox="1">
            <a:spLocks noGrp="1"/>
          </p:cNvSpPr>
          <p:nvPr>
            <p:ph type="body" sz="quarter" idx="1"/>
          </p:nvPr>
        </p:nvSpPr>
        <p:spPr>
          <a:xfrm>
            <a:off x="838200" y="2539157"/>
            <a:ext cx="22720300" cy="2376844"/>
          </a:xfrm>
          <a:prstGeom prst="rect">
            <a:avLst/>
          </a:prstGeom>
        </p:spPr>
        <p:txBody>
          <a:bodyPr/>
          <a:lstStyle/>
          <a:p>
            <a:r>
              <a:t>Processing a leaf is often the base case of a tree processing function</a:t>
            </a:r>
          </a:p>
          <a:p>
            <a:r>
              <a:t>The recursive case typically makes a recursive call on each branch, then aggregates</a:t>
            </a:r>
          </a:p>
        </p:txBody>
      </p:sp>
      <p:sp>
        <p:nvSpPr>
          <p:cNvPr id="233"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18</a:t>
            </a:fld>
            <a:endParaRPr/>
          </a:p>
        </p:txBody>
      </p:sp>
      <p:sp>
        <p:nvSpPr>
          <p:cNvPr id="234" name="(Demo)"/>
          <p:cNvSpPr txBox="1"/>
          <p:nvPr/>
        </p:nvSpPr>
        <p:spPr>
          <a:xfrm>
            <a:off x="11360189" y="11398009"/>
            <a:ext cx="1994777"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r>
              <a:rPr dirty="0"/>
              <a:t>(Demo</a:t>
            </a:r>
            <a:r>
              <a:rPr lang="en-US" dirty="0"/>
              <a:t>5</a:t>
            </a:r>
            <a:r>
              <a:rPr dirty="0"/>
              <a:t>)</a:t>
            </a:r>
          </a:p>
        </p:txBody>
      </p:sp>
      <p:sp>
        <p:nvSpPr>
          <p:cNvPr id="235" name="def count_leaves(t):…"/>
          <p:cNvSpPr txBox="1"/>
          <p:nvPr/>
        </p:nvSpPr>
        <p:spPr>
          <a:xfrm>
            <a:off x="4794646" y="5353877"/>
            <a:ext cx="15528728" cy="5003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300"/>
              </a:lnSpc>
              <a:spcBef>
                <a:spcPts val="2000"/>
              </a:spcBef>
              <a:defRPr>
                <a:solidFill>
                  <a:srgbClr val="0066BB"/>
                </a:solidFill>
                <a:uFillTx/>
              </a:defRPr>
            </a:pPr>
            <a:r>
              <a:rPr>
                <a:solidFill>
                  <a:srgbClr val="008800"/>
                </a:solidFill>
              </a:rPr>
              <a:t>def</a:t>
            </a:r>
            <a:r>
              <a:rPr>
                <a:solidFill>
                  <a:srgbClr val="000000"/>
                </a:solidFill>
              </a:rPr>
              <a:t> </a:t>
            </a:r>
            <a:r>
              <a:t>count_leaves</a:t>
            </a:r>
            <a:r>
              <a:rPr>
                <a:solidFill>
                  <a:srgbClr val="000000"/>
                </a:solidFill>
              </a:rPr>
              <a:t>(t):</a:t>
            </a:r>
          </a:p>
          <a:p>
            <a:pPr marL="0" marR="0" defTabSz="457200">
              <a:lnSpc>
                <a:spcPts val="5300"/>
              </a:lnSpc>
              <a:spcBef>
                <a:spcPts val="2000"/>
              </a:spcBef>
              <a:defRPr>
                <a:solidFill>
                  <a:srgbClr val="DD4422"/>
                </a:solidFill>
                <a:uFillTx/>
              </a:defRPr>
            </a:pPr>
            <a:r>
              <a:rPr>
                <a:solidFill>
                  <a:srgbClr val="000000"/>
                </a:solidFill>
              </a:rPr>
              <a:t>    </a:t>
            </a:r>
            <a:r>
              <a:t>"""Count the leaves of a tree."""</a:t>
            </a:r>
            <a:endParaRPr>
              <a:solidFill>
                <a:srgbClr val="000000"/>
              </a:solidFill>
            </a:endParaRPr>
          </a:p>
          <a:p>
            <a:pPr marL="0" marR="0" defTabSz="457200">
              <a:lnSpc>
                <a:spcPts val="5300"/>
              </a:lnSpc>
              <a:spcBef>
                <a:spcPts val="2000"/>
              </a:spcBef>
              <a:defRPr>
                <a:uFillTx/>
              </a:defRPr>
            </a:pPr>
            <a:r>
              <a:t>    </a:t>
            </a:r>
            <a:r>
              <a:rPr>
                <a:solidFill>
                  <a:srgbClr val="008800"/>
                </a:solidFill>
              </a:rPr>
              <a:t>if</a:t>
            </a:r>
            <a:r>
              <a:t> is_leaf(t):</a:t>
            </a:r>
          </a:p>
          <a:p>
            <a:pPr marL="0" marR="0" defTabSz="457200">
              <a:lnSpc>
                <a:spcPts val="5300"/>
              </a:lnSpc>
              <a:spcBef>
                <a:spcPts val="2000"/>
              </a:spcBef>
              <a:defRPr>
                <a:uFillTx/>
              </a:defRPr>
            </a:pPr>
            <a:r>
              <a:t>        </a:t>
            </a:r>
            <a:r>
              <a:rPr>
                <a:solidFill>
                  <a:srgbClr val="008800"/>
                </a:solidFill>
              </a:rPr>
              <a:t>return</a:t>
            </a:r>
            <a:r>
              <a:t> 1</a:t>
            </a:r>
          </a:p>
          <a:p>
            <a:pPr marL="0" marR="0" defTabSz="457200">
              <a:lnSpc>
                <a:spcPts val="5300"/>
              </a:lnSpc>
              <a:spcBef>
                <a:spcPts val="2000"/>
              </a:spcBef>
              <a:defRPr>
                <a:uFillTx/>
              </a:defRPr>
            </a:pPr>
            <a:r>
              <a:t>    </a:t>
            </a:r>
            <a:r>
              <a:rPr>
                <a:solidFill>
                  <a:srgbClr val="008800"/>
                </a:solidFill>
              </a:rPr>
              <a:t>else</a:t>
            </a:r>
            <a:r>
              <a:t>:</a:t>
            </a:r>
          </a:p>
          <a:p>
            <a:pPr marL="0" marR="0" defTabSz="457200">
              <a:lnSpc>
                <a:spcPts val="5300"/>
              </a:lnSpc>
              <a:spcBef>
                <a:spcPts val="2000"/>
              </a:spcBef>
              <a:defRPr>
                <a:uFillTx/>
              </a:defRPr>
            </a:pPr>
            <a:r>
              <a:t>        branch_counts </a:t>
            </a:r>
            <a:r>
              <a:rPr>
                <a:solidFill>
                  <a:srgbClr val="323333"/>
                </a:solidFill>
              </a:rPr>
              <a:t>=</a:t>
            </a:r>
            <a:r>
              <a:t> [count_leaves(b) </a:t>
            </a:r>
            <a:r>
              <a:rPr>
                <a:solidFill>
                  <a:srgbClr val="008800"/>
                </a:solidFill>
              </a:rPr>
              <a:t>for</a:t>
            </a:r>
            <a:r>
              <a:t> b </a:t>
            </a:r>
            <a:r>
              <a:rPr>
                <a:solidFill>
                  <a:srgbClr val="008800"/>
                </a:solidFill>
              </a:rPr>
              <a:t>in</a:t>
            </a:r>
            <a:r>
              <a:t> branches(t)]</a:t>
            </a:r>
          </a:p>
          <a:p>
            <a:pPr marL="0" marR="0" defTabSz="457200">
              <a:lnSpc>
                <a:spcPts val="5300"/>
              </a:lnSpc>
              <a:spcBef>
                <a:spcPts val="2000"/>
              </a:spcBef>
              <a:defRPr>
                <a:uFillTx/>
              </a:defRPr>
            </a:pPr>
            <a:r>
              <a:t>        </a:t>
            </a:r>
            <a:r>
              <a:rPr>
                <a:solidFill>
                  <a:srgbClr val="008800"/>
                </a:solidFill>
              </a:rPr>
              <a:t>return</a:t>
            </a:r>
            <a:r>
              <a:t> </a:t>
            </a:r>
            <a:r>
              <a:rPr>
                <a:solidFill>
                  <a:srgbClr val="01701F"/>
                </a:solidFill>
              </a:rPr>
              <a:t>sum</a:t>
            </a:r>
            <a:r>
              <a:t>(branch_counts)</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35">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35">
                                            <p:txEl>
                                              <p:pRg st="0" end="0"/>
                                            </p:txEl>
                                          </p:spTgt>
                                        </p:tgtEl>
                                        <p:attrNameLst>
                                          <p:attrName>style.visibility</p:attrName>
                                        </p:attrNameLst>
                                      </p:cBhvr>
                                      <p:to>
                                        <p:strVal val="visible"/>
                                      </p:to>
                                    </p:set>
                                  </p:childTnLst>
                                </p:cTn>
                              </p:par>
                            </p:childTnLst>
                          </p:cTn>
                        </p:par>
                        <p:par>
                          <p:cTn id="9" fill="hold">
                            <p:stCondLst>
                              <p:cond delay="0"/>
                            </p:stCondLst>
                            <p:childTnLst>
                              <p:par>
                                <p:cTn id="10" presetID="1" presetClass="entr" presetSubtype="0" fill="hold" grpId="1" nodeType="afterEffect">
                                  <p:stCondLst>
                                    <p:cond delay="0"/>
                                  </p:stCondLst>
                                  <p:iterate>
                                    <p:tmAbs val="0"/>
                                  </p:iterate>
                                  <p:childTnLst>
                                    <p:set>
                                      <p:cBhvr>
                                        <p:cTn id="11" fill="hold"/>
                                        <p:tgtEl>
                                          <p:spTgt spid="235">
                                            <p:txEl>
                                              <p:pRg st="1" end="1"/>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2" nodeType="clickEffect">
                                  <p:stCondLst>
                                    <p:cond delay="0"/>
                                  </p:stCondLst>
                                  <p:iterate>
                                    <p:tmAbs val="0"/>
                                  </p:iterate>
                                  <p:childTnLst>
                                    <p:set>
                                      <p:cBhvr>
                                        <p:cTn id="15" fill="hold"/>
                                        <p:tgtEl>
                                          <p:spTgt spid="232">
                                            <p:bg/>
                                          </p:spTgt>
                                        </p:tgtEl>
                                        <p:attrNameLst>
                                          <p:attrName>style.visibility</p:attrName>
                                        </p:attrNameLst>
                                      </p:cBhvr>
                                      <p:to>
                                        <p:strVal val="visible"/>
                                      </p:to>
                                    </p:set>
                                  </p:childTnLst>
                                </p:cTn>
                              </p:par>
                              <p:par>
                                <p:cTn id="16" presetID="1" presetClass="entr" presetSubtype="0" fill="hold" grpId="2" nodeType="withEffect">
                                  <p:stCondLst>
                                    <p:cond delay="0"/>
                                  </p:stCondLst>
                                  <p:iterate>
                                    <p:tmAbs val="0"/>
                                  </p:iterate>
                                  <p:childTnLst>
                                    <p:set>
                                      <p:cBhvr>
                                        <p:cTn id="17" fill="hold"/>
                                        <p:tgtEl>
                                          <p:spTgt spid="232">
                                            <p:txEl>
                                              <p:pRg st="0" end="0"/>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1" nodeType="clickEffect">
                                  <p:stCondLst>
                                    <p:cond delay="0"/>
                                  </p:stCondLst>
                                  <p:iterate>
                                    <p:tmAbs val="0"/>
                                  </p:iterate>
                                  <p:childTnLst>
                                    <p:set>
                                      <p:cBhvr>
                                        <p:cTn id="21" fill="hold"/>
                                        <p:tgtEl>
                                          <p:spTgt spid="235">
                                            <p:txEl>
                                              <p:pRg st="2" end="2"/>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1" nodeType="afterEffect">
                                  <p:stCondLst>
                                    <p:cond delay="0"/>
                                  </p:stCondLst>
                                  <p:iterate>
                                    <p:tmAbs val="0"/>
                                  </p:iterate>
                                  <p:childTnLst>
                                    <p:set>
                                      <p:cBhvr>
                                        <p:cTn id="24" fill="hold"/>
                                        <p:tgtEl>
                                          <p:spTgt spid="235">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232">
                                            <p:txEl>
                                              <p:pRg st="1" end="1"/>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1" nodeType="clickEffect">
                                  <p:stCondLst>
                                    <p:cond delay="0"/>
                                  </p:stCondLst>
                                  <p:iterate>
                                    <p:tmAbs val="0"/>
                                  </p:iterate>
                                  <p:childTnLst>
                                    <p:set>
                                      <p:cBhvr>
                                        <p:cTn id="32" fill="hold"/>
                                        <p:tgtEl>
                                          <p:spTgt spid="235">
                                            <p:txEl>
                                              <p:pRg st="4" end="4"/>
                                            </p:txEl>
                                          </p:spTgt>
                                        </p:tgtEl>
                                        <p:attrNameLst>
                                          <p:attrName>style.visibility</p:attrName>
                                        </p:attrNameLst>
                                      </p:cBhvr>
                                      <p:to>
                                        <p:strVal val="visible"/>
                                      </p:to>
                                    </p:set>
                                  </p:childTnLst>
                                </p:cTn>
                              </p:par>
                            </p:childTnLst>
                          </p:cTn>
                        </p:par>
                        <p:par>
                          <p:cTn id="33" fill="hold">
                            <p:stCondLst>
                              <p:cond delay="0"/>
                            </p:stCondLst>
                            <p:childTnLst>
                              <p:par>
                                <p:cTn id="34" presetID="1" presetClass="entr" presetSubtype="0" fill="hold" grpId="1" nodeType="afterEffect">
                                  <p:stCondLst>
                                    <p:cond delay="0"/>
                                  </p:stCondLst>
                                  <p:iterate>
                                    <p:tmAbs val="0"/>
                                  </p:iterate>
                                  <p:childTnLst>
                                    <p:set>
                                      <p:cBhvr>
                                        <p:cTn id="35" fill="hold"/>
                                        <p:tgtEl>
                                          <p:spTgt spid="235">
                                            <p:txEl>
                                              <p:pRg st="5" end="5"/>
                                            </p:txEl>
                                          </p:spTgt>
                                        </p:tgtEl>
                                        <p:attrNameLst>
                                          <p:attrName>style.visibility</p:attrName>
                                        </p:attrNameLst>
                                      </p:cBhvr>
                                      <p:to>
                                        <p:strVal val="visible"/>
                                      </p:to>
                                    </p:set>
                                  </p:childTnLst>
                                </p:cTn>
                              </p:par>
                            </p:childTnLst>
                          </p:cTn>
                        </p:par>
                      </p:childTnLst>
                    </p:cTn>
                  </p:par>
                  <p:par>
                    <p:cTn id="36" fill="hold">
                      <p:stCondLst>
                        <p:cond delay="indefinite"/>
                      </p:stCondLst>
                      <p:childTnLst>
                        <p:par>
                          <p:cTn id="37" fill="hold">
                            <p:stCondLst>
                              <p:cond delay="0"/>
                            </p:stCondLst>
                            <p:childTnLst>
                              <p:par>
                                <p:cTn id="38" presetID="1" presetClass="entr" presetSubtype="0" fill="hold" grpId="1" nodeType="clickEffect">
                                  <p:stCondLst>
                                    <p:cond delay="0"/>
                                  </p:stCondLst>
                                  <p:iterate>
                                    <p:tmAbs val="0"/>
                                  </p:iterate>
                                  <p:childTnLst>
                                    <p:set>
                                      <p:cBhvr>
                                        <p:cTn id="39" fill="hold"/>
                                        <p:tgtEl>
                                          <p:spTgt spid="235">
                                            <p:txEl>
                                              <p:pRg st="6" end="6"/>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3" nodeType="clickEffect">
                                  <p:stCondLst>
                                    <p:cond delay="0"/>
                                  </p:stCondLst>
                                  <p:iterate>
                                    <p:tmAbs val="0"/>
                                  </p:iterate>
                                  <p:childTnLst>
                                    <p:set>
                                      <p:cBhvr>
                                        <p:cTn id="43" fill="hold"/>
                                        <p:tgtEl>
                                          <p:spTgt spid="23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2" grpId="2" build="p" bldLvl="5" animBg="1" advAuto="0"/>
      <p:bldP spid="234" grpId="3" animBg="1" advAuto="0"/>
      <p:bldP spid="235" grpId="1" build="p" bldLvl="5" animBg="1" advAuto="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7" name="def leaves(tree):…"/>
          <p:cNvSpPr txBox="1"/>
          <p:nvPr/>
        </p:nvSpPr>
        <p:spPr>
          <a:xfrm>
            <a:off x="10219139" y="4176125"/>
            <a:ext cx="13926889" cy="5203732"/>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4000"/>
              </a:lnSpc>
              <a:defRPr>
                <a:uFillTx/>
              </a:defRPr>
            </a:pPr>
            <a:r>
              <a:rPr dirty="0">
                <a:solidFill>
                  <a:srgbClr val="008800"/>
                </a:solidFill>
              </a:rPr>
              <a:t>def</a:t>
            </a:r>
            <a:r>
              <a:rPr dirty="0"/>
              <a:t> </a:t>
            </a:r>
            <a:r>
              <a:rPr dirty="0">
                <a:solidFill>
                  <a:srgbClr val="0066BB"/>
                </a:solidFill>
              </a:rPr>
              <a:t>leaves</a:t>
            </a:r>
            <a:r>
              <a:rPr dirty="0"/>
              <a:t>(tree):</a:t>
            </a:r>
          </a:p>
          <a:p>
            <a:pPr marL="0" marR="0" defTabSz="457200">
              <a:lnSpc>
                <a:spcPts val="4000"/>
              </a:lnSpc>
              <a:defRPr>
                <a:solidFill>
                  <a:srgbClr val="DD4422"/>
                </a:solidFill>
                <a:uFillTx/>
              </a:defRPr>
            </a:pPr>
            <a:r>
              <a:rPr dirty="0">
                <a:solidFill>
                  <a:srgbClr val="000000"/>
                </a:solidFill>
              </a:rPr>
              <a:t>    </a:t>
            </a:r>
            <a:r>
              <a:rPr dirty="0"/>
              <a:t>"""Return a list containing the leaf labels of tree.</a:t>
            </a:r>
            <a:endParaRPr dirty="0">
              <a:solidFill>
                <a:srgbClr val="000000"/>
              </a:solidFill>
            </a:endParaRPr>
          </a:p>
          <a:p>
            <a:pPr marL="0" marR="0" defTabSz="457200">
              <a:lnSpc>
                <a:spcPts val="4000"/>
              </a:lnSpc>
              <a:defRPr>
                <a:uFillTx/>
              </a:defRPr>
            </a:pPr>
            <a:endParaRPr dirty="0">
              <a:solidFill>
                <a:srgbClr val="000000"/>
              </a:solidFill>
            </a:endParaRPr>
          </a:p>
          <a:p>
            <a:pPr marL="0" marR="0" defTabSz="457200">
              <a:lnSpc>
                <a:spcPts val="4000"/>
              </a:lnSpc>
              <a:defRPr>
                <a:uFillTx/>
              </a:defRPr>
            </a:pPr>
            <a:r>
              <a:rPr dirty="0">
                <a:solidFill>
                  <a:srgbClr val="C65E0A"/>
                </a:solidFill>
              </a:rPr>
              <a:t>    &gt;&gt;&gt; </a:t>
            </a:r>
            <a:r>
              <a:rPr dirty="0"/>
              <a:t>leaves(</a:t>
            </a:r>
            <a:r>
              <a:rPr dirty="0" err="1"/>
              <a:t>fib_tree</a:t>
            </a:r>
            <a:r>
              <a:rPr dirty="0"/>
              <a:t>(</a:t>
            </a:r>
            <a:r>
              <a:rPr dirty="0">
                <a:solidFill>
                  <a:srgbClr val="032ADD"/>
                </a:solidFill>
              </a:rPr>
              <a:t>5</a:t>
            </a:r>
            <a:r>
              <a:rPr dirty="0"/>
              <a:t>))</a:t>
            </a:r>
          </a:p>
          <a:p>
            <a:pPr marL="0" marR="0" defTabSz="457200">
              <a:lnSpc>
                <a:spcPts val="4000"/>
              </a:lnSpc>
              <a:defRPr>
                <a:solidFill>
                  <a:srgbClr val="888888"/>
                </a:solidFill>
                <a:uFillTx/>
              </a:defRPr>
            </a:pPr>
            <a:r>
              <a:rPr dirty="0"/>
              <a:t>    [1, 0, 1, 0, 1, 1, 0, 1]</a:t>
            </a:r>
          </a:p>
          <a:p>
            <a:pPr marL="0" marR="0" defTabSz="457200">
              <a:lnSpc>
                <a:spcPts val="4000"/>
              </a:lnSpc>
              <a:defRPr>
                <a:solidFill>
                  <a:srgbClr val="888888"/>
                </a:solidFill>
                <a:uFillTx/>
              </a:defRPr>
            </a:pPr>
            <a:r>
              <a:rPr dirty="0"/>
              <a:t>    """</a:t>
            </a:r>
            <a:endParaRPr dirty="0">
              <a:solidFill>
                <a:srgbClr val="000000"/>
              </a:solidFill>
            </a:endParaRPr>
          </a:p>
          <a:p>
            <a:pPr marL="0" marR="0" defTabSz="457200">
              <a:lnSpc>
                <a:spcPts val="4000"/>
              </a:lnSpc>
              <a:defRPr>
                <a:uFillTx/>
              </a:defRPr>
            </a:pPr>
            <a:r>
              <a:rPr dirty="0"/>
              <a:t>    </a:t>
            </a:r>
            <a:r>
              <a:rPr dirty="0">
                <a:solidFill>
                  <a:srgbClr val="008800"/>
                </a:solidFill>
              </a:rPr>
              <a:t>if</a:t>
            </a:r>
            <a:r>
              <a:rPr dirty="0"/>
              <a:t> </a:t>
            </a:r>
            <a:r>
              <a:rPr dirty="0" err="1"/>
              <a:t>is_leaf</a:t>
            </a:r>
            <a:r>
              <a:rPr dirty="0"/>
              <a:t>(tree):</a:t>
            </a:r>
          </a:p>
          <a:p>
            <a:pPr marL="0" marR="0" defTabSz="457200">
              <a:lnSpc>
                <a:spcPts val="4000"/>
              </a:lnSpc>
              <a:defRPr>
                <a:uFillTx/>
              </a:defRPr>
            </a:pPr>
            <a:r>
              <a:rPr dirty="0"/>
              <a:t>        </a:t>
            </a:r>
            <a:r>
              <a:rPr dirty="0">
                <a:solidFill>
                  <a:srgbClr val="008800"/>
                </a:solidFill>
              </a:rPr>
              <a:t>return</a:t>
            </a:r>
            <a:r>
              <a:rPr dirty="0"/>
              <a:t> [label(tree)]</a:t>
            </a:r>
          </a:p>
          <a:p>
            <a:pPr marL="0" marR="0" defTabSz="457200">
              <a:lnSpc>
                <a:spcPts val="4000"/>
              </a:lnSpc>
              <a:defRPr>
                <a:uFillTx/>
              </a:defRPr>
            </a:pPr>
            <a:r>
              <a:rPr dirty="0"/>
              <a:t>    </a:t>
            </a:r>
            <a:r>
              <a:rPr dirty="0">
                <a:solidFill>
                  <a:srgbClr val="008800"/>
                </a:solidFill>
              </a:rPr>
              <a:t>else</a:t>
            </a:r>
            <a:r>
              <a:rPr dirty="0"/>
              <a:t>:</a:t>
            </a:r>
          </a:p>
          <a:p>
            <a:pPr marL="0" marR="0" defTabSz="457200">
              <a:lnSpc>
                <a:spcPts val="4000"/>
              </a:lnSpc>
              <a:defRPr>
                <a:uFillTx/>
              </a:defRPr>
            </a:pPr>
            <a:r>
              <a:rPr dirty="0"/>
              <a:t>        </a:t>
            </a:r>
            <a:r>
              <a:rPr dirty="0">
                <a:solidFill>
                  <a:srgbClr val="008800"/>
                </a:solidFill>
              </a:rPr>
              <a:t>return </a:t>
            </a:r>
            <a:r>
              <a:rPr dirty="0">
                <a:solidFill>
                  <a:srgbClr val="01701F"/>
                </a:solidFill>
              </a:rPr>
              <a:t>sum</a:t>
            </a:r>
            <a:r>
              <a:rPr dirty="0"/>
              <a:t>(______________________________, [])</a:t>
            </a:r>
          </a:p>
        </p:txBody>
      </p:sp>
      <p:sp>
        <p:nvSpPr>
          <p:cNvPr id="23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3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40" name="Discussion Question"/>
          <p:cNvSpPr txBox="1">
            <a:spLocks noGrp="1"/>
          </p:cNvSpPr>
          <p:nvPr>
            <p:ph type="title"/>
          </p:nvPr>
        </p:nvSpPr>
        <p:spPr>
          <a:prstGeom prst="rect">
            <a:avLst/>
          </a:prstGeom>
        </p:spPr>
        <p:txBody>
          <a:bodyPr/>
          <a:lstStyle/>
          <a:p>
            <a:r>
              <a:t>Discussion Question</a:t>
            </a:r>
          </a:p>
        </p:txBody>
      </p:sp>
      <p:sp>
        <p:nvSpPr>
          <p:cNvPr id="241" name="Implement leaves, which returns a list of the leaf labels of a tree…"/>
          <p:cNvSpPr txBox="1">
            <a:spLocks noGrp="1"/>
          </p:cNvSpPr>
          <p:nvPr>
            <p:ph type="body" sz="quarter" idx="1"/>
          </p:nvPr>
        </p:nvSpPr>
        <p:spPr>
          <a:xfrm>
            <a:off x="838200" y="2451100"/>
            <a:ext cx="22720300" cy="1676400"/>
          </a:xfrm>
          <a:prstGeom prst="rect">
            <a:avLst/>
          </a:prstGeom>
        </p:spPr>
        <p:txBody>
          <a:bodyPr/>
          <a:lstStyle/>
          <a:p>
            <a:pPr>
              <a:spcBef>
                <a:spcPts val="3000"/>
              </a:spcBef>
            </a:pPr>
            <a:r>
              <a:t>Implement </a:t>
            </a:r>
            <a:r>
              <a:rPr>
                <a:solidFill>
                  <a:srgbClr val="0066BB"/>
                </a:solidFill>
              </a:rPr>
              <a:t>leaves</a:t>
            </a:r>
            <a:r>
              <a:t>, which returns a list of the leaf labels of a tree</a:t>
            </a:r>
          </a:p>
          <a:p>
            <a:pPr>
              <a:spcBef>
                <a:spcPts val="3000"/>
              </a:spcBef>
            </a:pPr>
            <a:r>
              <a:rPr i="1"/>
              <a:t>Hint</a:t>
            </a:r>
            <a:r>
              <a:t>: If you </a:t>
            </a:r>
            <a:r>
              <a:rPr>
                <a:solidFill>
                  <a:srgbClr val="01701F"/>
                </a:solidFill>
              </a:rPr>
              <a:t>sum</a:t>
            </a:r>
            <a:r>
              <a:t> a list of lists, you get a list containing the elements of those lists</a:t>
            </a:r>
          </a:p>
        </p:txBody>
      </p:sp>
      <p:sp>
        <p:nvSpPr>
          <p:cNvPr id="24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19</a:t>
            </a:fld>
            <a:endParaRPr/>
          </a:p>
        </p:txBody>
      </p:sp>
      <p:sp>
        <p:nvSpPr>
          <p:cNvPr id="243" name="&gt;&gt;&gt; sum([ [1], [2, 3], [4] ], [])…"/>
          <p:cNvSpPr txBox="1"/>
          <p:nvPr/>
        </p:nvSpPr>
        <p:spPr>
          <a:xfrm>
            <a:off x="1412717" y="4418694"/>
            <a:ext cx="8433198" cy="3479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300"/>
              </a:lnSpc>
              <a:defRPr>
                <a:solidFill>
                  <a:srgbClr val="888888"/>
                </a:solidFill>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rgbClr val="032ADD"/>
                </a:solidFill>
              </a:rPr>
              <a:t>2</a:t>
            </a:r>
            <a:r>
              <a:t>, </a:t>
            </a:r>
            <a:r>
              <a:rPr>
                <a:solidFill>
                  <a:srgbClr val="032ADD"/>
                </a:solidFill>
              </a:rPr>
              <a:t>3</a:t>
            </a:r>
            <a:r>
              <a:t>], [</a:t>
            </a:r>
            <a:r>
              <a:rPr>
                <a:solidFill>
                  <a:srgbClr val="032ADD"/>
                </a:solidFill>
              </a:rPr>
              <a:t>4</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 2, 3, 4]</a:t>
            </a:r>
          </a:p>
          <a:p>
            <a:pPr marL="0" marR="0" defTabSz="457200">
              <a:lnSpc>
                <a:spcPts val="5300"/>
              </a:lnSpc>
              <a:defRPr>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a:t>
            </a:r>
            <a:endParaRPr>
              <a:solidFill>
                <a:srgbClr val="000000"/>
              </a:solidFill>
            </a:endParaRPr>
          </a:p>
          <a:p>
            <a:pPr marL="0" marR="0" defTabSz="457200">
              <a:lnSpc>
                <a:spcPts val="5300"/>
              </a:lnSpc>
              <a:defRPr>
                <a:uFillTx/>
              </a:defRPr>
            </a:pPr>
            <a:r>
              <a:rPr>
                <a:solidFill>
                  <a:srgbClr val="C65E0A"/>
                </a:solidFill>
              </a:rPr>
              <a:t>&gt;&gt;&gt; </a:t>
            </a:r>
            <a:r>
              <a:rPr>
                <a:solidFill>
                  <a:srgbClr val="01701F"/>
                </a:solidFill>
              </a:rPr>
              <a:t>sum</a:t>
            </a:r>
            <a:r>
              <a:t>(</a:t>
            </a:r>
            <a:r>
              <a:rPr>
                <a:solidFill>
                  <a:schemeClr val="accent6">
                    <a:satOff val="24555"/>
                    <a:lumOff val="22232"/>
                  </a:schemeClr>
                </a:solidFill>
              </a:rPr>
              <a:t>[ </a:t>
            </a:r>
            <a:r>
              <a:t>[[</a:t>
            </a:r>
            <a:r>
              <a:rPr>
                <a:solidFill>
                  <a:srgbClr val="032ADD"/>
                </a:solidFill>
              </a:rPr>
              <a:t>1</a:t>
            </a:r>
            <a:r>
              <a:t>]], [</a:t>
            </a:r>
            <a:r>
              <a:rPr>
                <a:solidFill>
                  <a:srgbClr val="032ADD"/>
                </a:solidFill>
              </a:rPr>
              <a:t>2</a:t>
            </a:r>
            <a:r>
              <a:t>] </a:t>
            </a:r>
            <a:r>
              <a:rPr>
                <a:solidFill>
                  <a:schemeClr val="accent6">
                    <a:satOff val="24555"/>
                    <a:lumOff val="22232"/>
                  </a:schemeClr>
                </a:solidFill>
              </a:rPr>
              <a:t>]</a:t>
            </a:r>
            <a:r>
              <a:rPr>
                <a:solidFill>
                  <a:srgbClr val="53585F"/>
                </a:solidFill>
              </a:rPr>
              <a:t>, []</a:t>
            </a:r>
            <a:r>
              <a:t>)</a:t>
            </a:r>
          </a:p>
          <a:p>
            <a:pPr marL="0" marR="0" defTabSz="457200">
              <a:lnSpc>
                <a:spcPts val="5300"/>
              </a:lnSpc>
              <a:defRPr>
                <a:solidFill>
                  <a:srgbClr val="888888"/>
                </a:solidFill>
                <a:uFillTx/>
              </a:defRPr>
            </a:pPr>
            <a:r>
              <a:t>[[1], 2]</a:t>
            </a:r>
          </a:p>
        </p:txBody>
      </p:sp>
      <p:sp>
        <p:nvSpPr>
          <p:cNvPr id="244" name="List of leaf labels for each branch"/>
          <p:cNvSpPr txBox="1"/>
          <p:nvPr/>
        </p:nvSpPr>
        <p:spPr>
          <a:xfrm>
            <a:off x="14830328" y="8721764"/>
            <a:ext cx="7421094" cy="4953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defRPr sz="2700" i="1"/>
            </a:lvl1pPr>
          </a:lstStyle>
          <a:p>
            <a:r>
              <a:t>List of leaf labels for each branch</a:t>
            </a:r>
          </a:p>
        </p:txBody>
      </p:sp>
      <p:grpSp>
        <p:nvGrpSpPr>
          <p:cNvPr id="253" name="Group"/>
          <p:cNvGrpSpPr/>
          <p:nvPr/>
        </p:nvGrpSpPr>
        <p:grpSpPr>
          <a:xfrm>
            <a:off x="2740828" y="9627734"/>
            <a:ext cx="19035986" cy="2870201"/>
            <a:chOff x="0" y="0"/>
            <a:chExt cx="19035984" cy="2870200"/>
          </a:xfrm>
        </p:grpSpPr>
        <p:sp>
          <p:nvSpPr>
            <p:cNvPr id="245" name="branches(tree)"/>
            <p:cNvSpPr txBox="1"/>
            <p:nvPr/>
          </p:nvSpPr>
          <p:spPr>
            <a:xfrm>
              <a:off x="0" y="0"/>
              <a:ext cx="3539729"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branches(tree)</a:t>
              </a:r>
            </a:p>
          </p:txBody>
        </p:sp>
        <p:sp>
          <p:nvSpPr>
            <p:cNvPr id="246" name="[branches(b) for b in branches(tree)]"/>
            <p:cNvSpPr txBox="1"/>
            <p:nvPr/>
          </p:nvSpPr>
          <p:spPr>
            <a:xfrm>
              <a:off x="0" y="1523999"/>
              <a:ext cx="9167218"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[branches(b) for b in branches(tree)]</a:t>
              </a:r>
            </a:p>
          </p:txBody>
        </p:sp>
        <p:sp>
          <p:nvSpPr>
            <p:cNvPr id="247" name="leaves(tree)"/>
            <p:cNvSpPr txBox="1"/>
            <p:nvPr/>
          </p:nvSpPr>
          <p:spPr>
            <a:xfrm>
              <a:off x="0" y="761999"/>
              <a:ext cx="3050382"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leaves(tree)</a:t>
              </a:r>
            </a:p>
          </p:txBody>
        </p:sp>
        <p:sp>
          <p:nvSpPr>
            <p:cNvPr id="248" name="[leaves(b) for b in branches(tree)]"/>
            <p:cNvSpPr txBox="1"/>
            <p:nvPr/>
          </p:nvSpPr>
          <p:spPr>
            <a:xfrm>
              <a:off x="0" y="2285999"/>
              <a:ext cx="867787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[leaves(b) for b in branches(tree)]</a:t>
              </a:r>
            </a:p>
          </p:txBody>
        </p:sp>
        <p:sp>
          <p:nvSpPr>
            <p:cNvPr id="249" name="[b for b in branches(tree)]"/>
            <p:cNvSpPr txBox="1"/>
            <p:nvPr/>
          </p:nvSpPr>
          <p:spPr>
            <a:xfrm>
              <a:off x="10358114" y="-1"/>
              <a:ext cx="6720484"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[b for b in branches(tree)]</a:t>
              </a:r>
            </a:p>
          </p:txBody>
        </p:sp>
        <p:sp>
          <p:nvSpPr>
            <p:cNvPr id="250" name="[branches(s) for s in leaves(tree)]"/>
            <p:cNvSpPr txBox="1"/>
            <p:nvPr/>
          </p:nvSpPr>
          <p:spPr>
            <a:xfrm>
              <a:off x="10358114" y="1523999"/>
              <a:ext cx="8677871"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[branches(s) for s in leaves(tree)]</a:t>
              </a:r>
            </a:p>
          </p:txBody>
        </p:sp>
        <p:sp>
          <p:nvSpPr>
            <p:cNvPr id="251" name="[s for s in leaves(tree)]"/>
            <p:cNvSpPr txBox="1"/>
            <p:nvPr/>
          </p:nvSpPr>
          <p:spPr>
            <a:xfrm>
              <a:off x="10358114" y="761999"/>
              <a:ext cx="6231137"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[s for s in leaves(tree)]</a:t>
              </a:r>
            </a:p>
          </p:txBody>
        </p:sp>
        <p:sp>
          <p:nvSpPr>
            <p:cNvPr id="252" name="[leaves(s) for s in leaves(tree)]"/>
            <p:cNvSpPr txBox="1"/>
            <p:nvPr/>
          </p:nvSpPr>
          <p:spPr>
            <a:xfrm>
              <a:off x="10358114" y="2285999"/>
              <a:ext cx="8188524" cy="584201"/>
            </a:xfrm>
            <a:prstGeom prst="rect">
              <a:avLst/>
            </a:prstGeom>
            <a:noFill/>
            <a:ln w="12700" cap="flat">
              <a:noFill/>
              <a:miter lim="400000"/>
            </a:ln>
            <a:effectLst/>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numCol="1" anchor="ctr">
              <a:spAutoFit/>
            </a:bodyPr>
            <a:lstStyle>
              <a:lvl1pPr marL="0" marR="0" defTabSz="457200">
                <a:lnSpc>
                  <a:spcPts val="5300"/>
                </a:lnSpc>
                <a:defRPr>
                  <a:uFillTx/>
                </a:defRPr>
              </a:lvl1pPr>
            </a:lstStyle>
            <a:p>
              <a:r>
                <a:t>[leaves(s) for s in leaves(tree)]</a:t>
              </a:r>
            </a:p>
          </p:txBody>
        </p:sp>
      </p:grpSp>
      <p:sp>
        <p:nvSpPr>
          <p:cNvPr id="254" name="Rounded Rectangle"/>
          <p:cNvSpPr/>
          <p:nvPr/>
        </p:nvSpPr>
        <p:spPr>
          <a:xfrm>
            <a:off x="2250904" y="11856527"/>
            <a:ext cx="10064734" cy="730308"/>
          </a:xfrm>
          <a:prstGeom prst="roundRect">
            <a:avLst>
              <a:gd name="adj" fmla="val 26085"/>
            </a:avLst>
          </a:prstGeom>
          <a:ln w="50800">
            <a:solidFill>
              <a:schemeClr val="accent2">
                <a:hueOff val="-2473792"/>
                <a:satOff val="-50209"/>
                <a:lumOff val="23543"/>
              </a:schemeClr>
            </a:solidFill>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41">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41">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237">
                                            <p:bg/>
                                          </p:spTgt>
                                        </p:tgtEl>
                                        <p:attrNameLst>
                                          <p:attrName>style.visibility</p:attrName>
                                        </p:attrNameLst>
                                      </p:cBhvr>
                                      <p:to>
                                        <p:strVal val="visible"/>
                                      </p:to>
                                    </p:set>
                                  </p:childTnLst>
                                </p:cTn>
                              </p:par>
                              <p:par>
                                <p:cTn id="13" presetID="1" presetClass="entr" presetSubtype="0" fill="hold" grpId="2" nodeType="withEffect">
                                  <p:stCondLst>
                                    <p:cond delay="0"/>
                                  </p:stCondLst>
                                  <p:iterate>
                                    <p:tmAbs val="0"/>
                                  </p:iterate>
                                  <p:childTnLst>
                                    <p:set>
                                      <p:cBhvr>
                                        <p:cTn id="14" fill="hold"/>
                                        <p:tgtEl>
                                          <p:spTgt spid="237">
                                            <p:txEl>
                                              <p:pRg st="0" end="0"/>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2" nodeType="afterEffect">
                                  <p:stCondLst>
                                    <p:cond delay="0"/>
                                  </p:stCondLst>
                                  <p:iterate>
                                    <p:tmAbs val="0"/>
                                  </p:iterate>
                                  <p:childTnLst>
                                    <p:set>
                                      <p:cBhvr>
                                        <p:cTn id="17" fill="hold"/>
                                        <p:tgtEl>
                                          <p:spTgt spid="237">
                                            <p:txEl>
                                              <p:pRg st="1" end="1"/>
                                            </p:txEl>
                                          </p:spTgt>
                                        </p:tgtEl>
                                        <p:attrNameLst>
                                          <p:attrName>style.visibility</p:attrName>
                                        </p:attrNameLst>
                                      </p:cBhvr>
                                      <p:to>
                                        <p:strVal val="visible"/>
                                      </p:to>
                                    </p:set>
                                  </p:childTnLst>
                                </p:cTn>
                              </p:par>
                            </p:childTnLst>
                          </p:cTn>
                        </p:par>
                        <p:par>
                          <p:cTn id="18" fill="hold">
                            <p:stCondLst>
                              <p:cond delay="0"/>
                            </p:stCondLst>
                            <p:childTnLst>
                              <p:par>
                                <p:cTn id="19" presetID="1" presetClass="entr" presetSubtype="0" fill="hold" grpId="2" nodeType="afterEffect">
                                  <p:stCondLst>
                                    <p:cond delay="0"/>
                                  </p:stCondLst>
                                  <p:iterate>
                                    <p:tmAbs val="0"/>
                                  </p:iterate>
                                  <p:childTnLst>
                                    <p:set>
                                      <p:cBhvr>
                                        <p:cTn id="20" fill="hold"/>
                                        <p:tgtEl>
                                          <p:spTgt spid="237">
                                            <p:txEl>
                                              <p:pRg st="2" end="2"/>
                                            </p:txEl>
                                          </p:spTgt>
                                        </p:tgtEl>
                                        <p:attrNameLst>
                                          <p:attrName>style.visibility</p:attrName>
                                        </p:attrNameLst>
                                      </p:cBhvr>
                                      <p:to>
                                        <p:strVal val="visible"/>
                                      </p:to>
                                    </p:set>
                                  </p:childTnLst>
                                </p:cTn>
                              </p:par>
                            </p:childTnLst>
                          </p:cTn>
                        </p:par>
                        <p:par>
                          <p:cTn id="21" fill="hold">
                            <p:stCondLst>
                              <p:cond delay="0"/>
                            </p:stCondLst>
                            <p:childTnLst>
                              <p:par>
                                <p:cTn id="22" presetID="1" presetClass="entr" presetSubtype="0" fill="hold" grpId="2" nodeType="afterEffect">
                                  <p:stCondLst>
                                    <p:cond delay="0"/>
                                  </p:stCondLst>
                                  <p:iterate>
                                    <p:tmAbs val="0"/>
                                  </p:iterate>
                                  <p:childTnLst>
                                    <p:set>
                                      <p:cBhvr>
                                        <p:cTn id="23" fill="hold"/>
                                        <p:tgtEl>
                                          <p:spTgt spid="237">
                                            <p:txEl>
                                              <p:pRg st="3" end="3"/>
                                            </p:txEl>
                                          </p:spTgt>
                                        </p:tgtEl>
                                        <p:attrNameLst>
                                          <p:attrName>style.visibility</p:attrName>
                                        </p:attrNameLst>
                                      </p:cBhvr>
                                      <p:to>
                                        <p:strVal val="visible"/>
                                      </p:to>
                                    </p:set>
                                  </p:childTnLst>
                                </p:cTn>
                              </p:par>
                            </p:childTnLst>
                          </p:cTn>
                        </p:par>
                        <p:par>
                          <p:cTn id="24" fill="hold">
                            <p:stCondLst>
                              <p:cond delay="0"/>
                            </p:stCondLst>
                            <p:childTnLst>
                              <p:par>
                                <p:cTn id="25" presetID="1" presetClass="entr" presetSubtype="0" fill="hold" grpId="2" nodeType="afterEffect">
                                  <p:stCondLst>
                                    <p:cond delay="0"/>
                                  </p:stCondLst>
                                  <p:iterate>
                                    <p:tmAbs val="0"/>
                                  </p:iterate>
                                  <p:childTnLst>
                                    <p:set>
                                      <p:cBhvr>
                                        <p:cTn id="26" fill="hold"/>
                                        <p:tgtEl>
                                          <p:spTgt spid="237">
                                            <p:txEl>
                                              <p:pRg st="4" end="4"/>
                                            </p:txEl>
                                          </p:spTgt>
                                        </p:tgtEl>
                                        <p:attrNameLst>
                                          <p:attrName>style.visibility</p:attrName>
                                        </p:attrNameLst>
                                      </p:cBhvr>
                                      <p:to>
                                        <p:strVal val="visible"/>
                                      </p:to>
                                    </p:set>
                                  </p:childTnLst>
                                </p:cTn>
                              </p:par>
                            </p:childTnLst>
                          </p:cTn>
                        </p:par>
                        <p:par>
                          <p:cTn id="27" fill="hold">
                            <p:stCondLst>
                              <p:cond delay="0"/>
                            </p:stCondLst>
                            <p:childTnLst>
                              <p:par>
                                <p:cTn id="28" presetID="1" presetClass="entr" presetSubtype="0" fill="hold" grpId="2" nodeType="afterEffect">
                                  <p:stCondLst>
                                    <p:cond delay="0"/>
                                  </p:stCondLst>
                                  <p:iterate>
                                    <p:tmAbs val="0"/>
                                  </p:iterate>
                                  <p:childTnLst>
                                    <p:set>
                                      <p:cBhvr>
                                        <p:cTn id="29" fill="hold"/>
                                        <p:tgtEl>
                                          <p:spTgt spid="237">
                                            <p:txEl>
                                              <p:pRg st="5" end="5"/>
                                            </p:txEl>
                                          </p:spTgt>
                                        </p:tgtEl>
                                        <p:attrNameLst>
                                          <p:attrName>style.visibility</p:attrName>
                                        </p:attrNameLst>
                                      </p:cBhvr>
                                      <p:to>
                                        <p:strVal val="visible"/>
                                      </p:to>
                                    </p:set>
                                  </p:childTnLst>
                                </p:cTn>
                              </p:par>
                            </p:childTnLst>
                          </p:cTn>
                        </p:par>
                      </p:childTnLst>
                    </p:cTn>
                  </p:par>
                  <p:par>
                    <p:cTn id="30" fill="hold">
                      <p:stCondLst>
                        <p:cond delay="indefinite"/>
                      </p:stCondLst>
                      <p:childTnLst>
                        <p:par>
                          <p:cTn id="31" fill="hold">
                            <p:stCondLst>
                              <p:cond delay="0"/>
                            </p:stCondLst>
                            <p:childTnLst>
                              <p:par>
                                <p:cTn id="32" presetID="1" presetClass="entr" presetSubtype="0" fill="hold" grpId="1" nodeType="clickEffect">
                                  <p:stCondLst>
                                    <p:cond delay="0"/>
                                  </p:stCondLst>
                                  <p:iterate>
                                    <p:tmAbs val="0"/>
                                  </p:iterate>
                                  <p:childTnLst>
                                    <p:set>
                                      <p:cBhvr>
                                        <p:cTn id="33" fill="hold"/>
                                        <p:tgtEl>
                                          <p:spTgt spid="241">
                                            <p:txEl>
                                              <p:pRg st="1" end="1"/>
                                            </p:txEl>
                                          </p:spTgt>
                                        </p:tgtEl>
                                        <p:attrNameLst>
                                          <p:attrName>style.visibility</p:attrName>
                                        </p:attrNameLst>
                                      </p:cBhvr>
                                      <p:to>
                                        <p:strVal val="visible"/>
                                      </p:to>
                                    </p:set>
                                  </p:childTnLst>
                                </p:cTn>
                              </p:par>
                            </p:childTnLst>
                          </p:cTn>
                        </p:par>
                      </p:childTnLst>
                    </p:cTn>
                  </p:par>
                  <p:par>
                    <p:cTn id="34" fill="hold">
                      <p:stCondLst>
                        <p:cond delay="indefinite"/>
                      </p:stCondLst>
                      <p:childTnLst>
                        <p:par>
                          <p:cTn id="35" fill="hold">
                            <p:stCondLst>
                              <p:cond delay="0"/>
                            </p:stCondLst>
                            <p:childTnLst>
                              <p:par>
                                <p:cTn id="36" presetID="1" presetClass="entr" presetSubtype="0" fill="hold" grpId="3" nodeType="clickEffect">
                                  <p:stCondLst>
                                    <p:cond delay="0"/>
                                  </p:stCondLst>
                                  <p:iterate>
                                    <p:tmAbs val="0"/>
                                  </p:iterate>
                                  <p:childTnLst>
                                    <p:set>
                                      <p:cBhvr>
                                        <p:cTn id="37" fill="hold"/>
                                        <p:tgtEl>
                                          <p:spTgt spid="243">
                                            <p:bg/>
                                          </p:spTgt>
                                        </p:tgtEl>
                                        <p:attrNameLst>
                                          <p:attrName>style.visibility</p:attrName>
                                        </p:attrNameLst>
                                      </p:cBhvr>
                                      <p:to>
                                        <p:strVal val="visible"/>
                                      </p:to>
                                    </p:set>
                                  </p:childTnLst>
                                </p:cTn>
                              </p:par>
                              <p:par>
                                <p:cTn id="38" presetID="1" presetClass="entr" presetSubtype="0" fill="hold" grpId="3" nodeType="withEffect">
                                  <p:stCondLst>
                                    <p:cond delay="0"/>
                                  </p:stCondLst>
                                  <p:iterate>
                                    <p:tmAbs val="0"/>
                                  </p:iterate>
                                  <p:childTnLst>
                                    <p:set>
                                      <p:cBhvr>
                                        <p:cTn id="39" fill="hold"/>
                                        <p:tgtEl>
                                          <p:spTgt spid="243">
                                            <p:txEl>
                                              <p:pRg st="0" end="0"/>
                                            </p:txEl>
                                          </p:spTgt>
                                        </p:tgtEl>
                                        <p:attrNameLst>
                                          <p:attrName>style.visibility</p:attrName>
                                        </p:attrNameLst>
                                      </p:cBhvr>
                                      <p:to>
                                        <p:strVal val="visible"/>
                                      </p:to>
                                    </p:set>
                                  </p:childTnLst>
                                </p:cTn>
                              </p:par>
                            </p:childTnLst>
                          </p:cTn>
                        </p:par>
                      </p:childTnLst>
                    </p:cTn>
                  </p:par>
                  <p:par>
                    <p:cTn id="40" fill="hold">
                      <p:stCondLst>
                        <p:cond delay="indefinite"/>
                      </p:stCondLst>
                      <p:childTnLst>
                        <p:par>
                          <p:cTn id="41" fill="hold">
                            <p:stCondLst>
                              <p:cond delay="0"/>
                            </p:stCondLst>
                            <p:childTnLst>
                              <p:par>
                                <p:cTn id="42" presetID="1" presetClass="entr" presetSubtype="0" fill="hold" grpId="3" nodeType="clickEffect">
                                  <p:stCondLst>
                                    <p:cond delay="0"/>
                                  </p:stCondLst>
                                  <p:iterate>
                                    <p:tmAbs val="0"/>
                                  </p:iterate>
                                  <p:childTnLst>
                                    <p:set>
                                      <p:cBhvr>
                                        <p:cTn id="43" fill="hold"/>
                                        <p:tgtEl>
                                          <p:spTgt spid="243">
                                            <p:txEl>
                                              <p:pRg st="1" end="1"/>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3" nodeType="clickEffect">
                                  <p:stCondLst>
                                    <p:cond delay="0"/>
                                  </p:stCondLst>
                                  <p:iterate>
                                    <p:tmAbs val="0"/>
                                  </p:iterate>
                                  <p:childTnLst>
                                    <p:set>
                                      <p:cBhvr>
                                        <p:cTn id="47" fill="hold"/>
                                        <p:tgtEl>
                                          <p:spTgt spid="243">
                                            <p:txEl>
                                              <p:pRg st="2" end="2"/>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3" nodeType="clickEffect">
                                  <p:stCondLst>
                                    <p:cond delay="0"/>
                                  </p:stCondLst>
                                  <p:iterate>
                                    <p:tmAbs val="0"/>
                                  </p:iterate>
                                  <p:childTnLst>
                                    <p:set>
                                      <p:cBhvr>
                                        <p:cTn id="51" fill="hold"/>
                                        <p:tgtEl>
                                          <p:spTgt spid="243">
                                            <p:txEl>
                                              <p:pRg st="3" end="3"/>
                                            </p:txEl>
                                          </p:spTgt>
                                        </p:tgtEl>
                                        <p:attrNameLst>
                                          <p:attrName>style.visibility</p:attrName>
                                        </p:attrNameLst>
                                      </p:cBhvr>
                                      <p:to>
                                        <p:strVal val="visible"/>
                                      </p:to>
                                    </p:set>
                                  </p:childTnLst>
                                </p:cTn>
                              </p:par>
                            </p:childTnLst>
                          </p:cTn>
                        </p:par>
                      </p:childTnLst>
                    </p:cTn>
                  </p:par>
                  <p:par>
                    <p:cTn id="52" fill="hold">
                      <p:stCondLst>
                        <p:cond delay="indefinite"/>
                      </p:stCondLst>
                      <p:childTnLst>
                        <p:par>
                          <p:cTn id="53" fill="hold">
                            <p:stCondLst>
                              <p:cond delay="0"/>
                            </p:stCondLst>
                            <p:childTnLst>
                              <p:par>
                                <p:cTn id="54" presetID="1" presetClass="entr" presetSubtype="0" fill="hold" grpId="3" nodeType="clickEffect">
                                  <p:stCondLst>
                                    <p:cond delay="0"/>
                                  </p:stCondLst>
                                  <p:iterate>
                                    <p:tmAbs val="0"/>
                                  </p:iterate>
                                  <p:childTnLst>
                                    <p:set>
                                      <p:cBhvr>
                                        <p:cTn id="55" fill="hold"/>
                                        <p:tgtEl>
                                          <p:spTgt spid="243">
                                            <p:txEl>
                                              <p:pRg st="4" end="4"/>
                                            </p:txEl>
                                          </p:spTgt>
                                        </p:tgtEl>
                                        <p:attrNameLst>
                                          <p:attrName>style.visibility</p:attrName>
                                        </p:attrNameLst>
                                      </p:cBhvr>
                                      <p:to>
                                        <p:strVal val="visible"/>
                                      </p:to>
                                    </p:set>
                                  </p:childTnLst>
                                </p:cTn>
                              </p:par>
                            </p:childTnLst>
                          </p:cTn>
                        </p:par>
                      </p:childTnLst>
                    </p:cTn>
                  </p:par>
                  <p:par>
                    <p:cTn id="56" fill="hold">
                      <p:stCondLst>
                        <p:cond delay="indefinite"/>
                      </p:stCondLst>
                      <p:childTnLst>
                        <p:par>
                          <p:cTn id="57" fill="hold">
                            <p:stCondLst>
                              <p:cond delay="0"/>
                            </p:stCondLst>
                            <p:childTnLst>
                              <p:par>
                                <p:cTn id="58" presetID="1" presetClass="entr" presetSubtype="0" fill="hold" grpId="3" nodeType="clickEffect">
                                  <p:stCondLst>
                                    <p:cond delay="0"/>
                                  </p:stCondLst>
                                  <p:iterate>
                                    <p:tmAbs val="0"/>
                                  </p:iterate>
                                  <p:childTnLst>
                                    <p:set>
                                      <p:cBhvr>
                                        <p:cTn id="59" fill="hold"/>
                                        <p:tgtEl>
                                          <p:spTgt spid="243">
                                            <p:txEl>
                                              <p:pRg st="5" end="5"/>
                                            </p:txEl>
                                          </p:spTgt>
                                        </p:tgtEl>
                                        <p:attrNameLst>
                                          <p:attrName>style.visibility</p:attrName>
                                        </p:attrNameLst>
                                      </p:cBhvr>
                                      <p:to>
                                        <p:strVal val="visible"/>
                                      </p:to>
                                    </p:set>
                                  </p:childTnLst>
                                </p:cTn>
                              </p:par>
                            </p:childTnLst>
                          </p:cTn>
                        </p:par>
                      </p:childTnLst>
                    </p:cTn>
                  </p:par>
                  <p:par>
                    <p:cTn id="60" fill="hold">
                      <p:stCondLst>
                        <p:cond delay="indefinite"/>
                      </p:stCondLst>
                      <p:childTnLst>
                        <p:par>
                          <p:cTn id="61" fill="hold">
                            <p:stCondLst>
                              <p:cond delay="0"/>
                            </p:stCondLst>
                            <p:childTnLst>
                              <p:par>
                                <p:cTn id="62" presetID="1" presetClass="entr" presetSubtype="0" fill="hold" grpId="3" nodeType="clickEffect">
                                  <p:stCondLst>
                                    <p:cond delay="0"/>
                                  </p:stCondLst>
                                  <p:iterate>
                                    <p:tmAbs val="0"/>
                                  </p:iterate>
                                  <p:childTnLst>
                                    <p:set>
                                      <p:cBhvr>
                                        <p:cTn id="63" fill="hold"/>
                                        <p:tgtEl>
                                          <p:spTgt spid="243">
                                            <p:txEl>
                                              <p:pRg st="6" end="6"/>
                                            </p:txEl>
                                          </p:spTgt>
                                        </p:tgtEl>
                                        <p:attrNameLst>
                                          <p:attrName>style.visibility</p:attrName>
                                        </p:attrNameLst>
                                      </p:cBhvr>
                                      <p:to>
                                        <p:strVal val="visible"/>
                                      </p:to>
                                    </p:set>
                                  </p:childTnLst>
                                </p:cTn>
                              </p:par>
                            </p:childTnLst>
                          </p:cTn>
                        </p:par>
                      </p:childTnLst>
                    </p:cTn>
                  </p:par>
                  <p:par>
                    <p:cTn id="64" fill="hold">
                      <p:stCondLst>
                        <p:cond delay="indefinite"/>
                      </p:stCondLst>
                      <p:childTnLst>
                        <p:par>
                          <p:cTn id="65" fill="hold">
                            <p:stCondLst>
                              <p:cond delay="0"/>
                            </p:stCondLst>
                            <p:childTnLst>
                              <p:par>
                                <p:cTn id="66" presetID="1" presetClass="entr" presetSubtype="0" fill="hold" grpId="2" nodeType="clickEffect">
                                  <p:stCondLst>
                                    <p:cond delay="0"/>
                                  </p:stCondLst>
                                  <p:iterate>
                                    <p:tmAbs val="0"/>
                                  </p:iterate>
                                  <p:childTnLst>
                                    <p:set>
                                      <p:cBhvr>
                                        <p:cTn id="67" fill="hold"/>
                                        <p:tgtEl>
                                          <p:spTgt spid="237">
                                            <p:txEl>
                                              <p:pRg st="6" end="6"/>
                                            </p:txEl>
                                          </p:spTgt>
                                        </p:tgtEl>
                                        <p:attrNameLst>
                                          <p:attrName>style.visibility</p:attrName>
                                        </p:attrNameLst>
                                      </p:cBhvr>
                                      <p:to>
                                        <p:strVal val="visible"/>
                                      </p:to>
                                    </p:set>
                                  </p:childTnLst>
                                </p:cTn>
                              </p:par>
                            </p:childTnLst>
                          </p:cTn>
                        </p:par>
                        <p:par>
                          <p:cTn id="68" fill="hold">
                            <p:stCondLst>
                              <p:cond delay="0"/>
                            </p:stCondLst>
                            <p:childTnLst>
                              <p:par>
                                <p:cTn id="69" presetID="1" presetClass="entr" presetSubtype="0" fill="hold" grpId="2" nodeType="afterEffect">
                                  <p:stCondLst>
                                    <p:cond delay="0"/>
                                  </p:stCondLst>
                                  <p:iterate>
                                    <p:tmAbs val="0"/>
                                  </p:iterate>
                                  <p:childTnLst>
                                    <p:set>
                                      <p:cBhvr>
                                        <p:cTn id="70" fill="hold"/>
                                        <p:tgtEl>
                                          <p:spTgt spid="237">
                                            <p:txEl>
                                              <p:pRg st="7" end="7"/>
                                            </p:txEl>
                                          </p:spTgt>
                                        </p:tgtEl>
                                        <p:attrNameLst>
                                          <p:attrName>style.visibility</p:attrName>
                                        </p:attrNameLst>
                                      </p:cBhvr>
                                      <p:to>
                                        <p:strVal val="visible"/>
                                      </p:to>
                                    </p:set>
                                  </p:childTnLst>
                                </p:cTn>
                              </p:par>
                            </p:childTnLst>
                          </p:cTn>
                        </p:par>
                        <p:par>
                          <p:cTn id="71" fill="hold">
                            <p:stCondLst>
                              <p:cond delay="0"/>
                            </p:stCondLst>
                            <p:childTnLst>
                              <p:par>
                                <p:cTn id="72" presetID="1" presetClass="entr" presetSubtype="0" fill="hold" grpId="2" nodeType="afterEffect">
                                  <p:stCondLst>
                                    <p:cond delay="0"/>
                                  </p:stCondLst>
                                  <p:iterate>
                                    <p:tmAbs val="0"/>
                                  </p:iterate>
                                  <p:childTnLst>
                                    <p:set>
                                      <p:cBhvr>
                                        <p:cTn id="73" fill="hold"/>
                                        <p:tgtEl>
                                          <p:spTgt spid="237">
                                            <p:txEl>
                                              <p:pRg st="8" end="8"/>
                                            </p:txEl>
                                          </p:spTgt>
                                        </p:tgtEl>
                                        <p:attrNameLst>
                                          <p:attrName>style.visibility</p:attrName>
                                        </p:attrNameLst>
                                      </p:cBhvr>
                                      <p:to>
                                        <p:strVal val="visible"/>
                                      </p:to>
                                    </p:set>
                                  </p:childTnLst>
                                </p:cTn>
                              </p:par>
                            </p:childTnLst>
                          </p:cTn>
                        </p:par>
                        <p:par>
                          <p:cTn id="74" fill="hold">
                            <p:stCondLst>
                              <p:cond delay="0"/>
                            </p:stCondLst>
                            <p:childTnLst>
                              <p:par>
                                <p:cTn id="75" presetID="1" presetClass="entr" presetSubtype="0" fill="hold" grpId="2" nodeType="afterEffect">
                                  <p:stCondLst>
                                    <p:cond delay="0"/>
                                  </p:stCondLst>
                                  <p:iterate>
                                    <p:tmAbs val="0"/>
                                  </p:iterate>
                                  <p:childTnLst>
                                    <p:set>
                                      <p:cBhvr>
                                        <p:cTn id="76" fill="hold"/>
                                        <p:tgtEl>
                                          <p:spTgt spid="237">
                                            <p:txEl>
                                              <p:pRg st="9" end="9"/>
                                            </p:txEl>
                                          </p:spTgt>
                                        </p:tgtEl>
                                        <p:attrNameLst>
                                          <p:attrName>style.visibility</p:attrName>
                                        </p:attrNameLst>
                                      </p:cBhvr>
                                      <p:to>
                                        <p:strVal val="visible"/>
                                      </p:to>
                                    </p:set>
                                  </p:childTnLst>
                                </p:cTn>
                              </p:par>
                            </p:childTnLst>
                          </p:cTn>
                        </p:par>
                      </p:childTnLst>
                    </p:cTn>
                  </p:par>
                  <p:par>
                    <p:cTn id="77" fill="hold">
                      <p:stCondLst>
                        <p:cond delay="indefinite"/>
                      </p:stCondLst>
                      <p:childTnLst>
                        <p:par>
                          <p:cTn id="78" fill="hold">
                            <p:stCondLst>
                              <p:cond delay="0"/>
                            </p:stCondLst>
                            <p:childTnLst>
                              <p:par>
                                <p:cTn id="79" presetID="1" presetClass="entr" presetSubtype="0" fill="hold" grpId="4" nodeType="clickEffect">
                                  <p:stCondLst>
                                    <p:cond delay="0"/>
                                  </p:stCondLst>
                                  <p:iterate>
                                    <p:tmAbs val="0"/>
                                  </p:iterate>
                                  <p:childTnLst>
                                    <p:set>
                                      <p:cBhvr>
                                        <p:cTn id="80" fill="hold"/>
                                        <p:tgtEl>
                                          <p:spTgt spid="253"/>
                                        </p:tgtEl>
                                        <p:attrNameLst>
                                          <p:attrName>style.visibility</p:attrName>
                                        </p:attrNameLst>
                                      </p:cBhvr>
                                      <p:to>
                                        <p:strVal val="visible"/>
                                      </p:to>
                                    </p:set>
                                  </p:childTnLst>
                                </p:cTn>
                              </p:par>
                            </p:childTnLst>
                          </p:cTn>
                        </p:par>
                      </p:childTnLst>
                    </p:cTn>
                  </p:par>
                  <p:par>
                    <p:cTn id="81" fill="hold">
                      <p:stCondLst>
                        <p:cond delay="indefinite"/>
                      </p:stCondLst>
                      <p:childTnLst>
                        <p:par>
                          <p:cTn id="82" fill="hold">
                            <p:stCondLst>
                              <p:cond delay="0"/>
                            </p:stCondLst>
                            <p:childTnLst>
                              <p:par>
                                <p:cTn id="83" presetID="1" presetClass="entr" presetSubtype="0" fill="hold" grpId="5" nodeType="clickEffect">
                                  <p:stCondLst>
                                    <p:cond delay="0"/>
                                  </p:stCondLst>
                                  <p:iterate>
                                    <p:tmAbs val="0"/>
                                  </p:iterate>
                                  <p:childTnLst>
                                    <p:set>
                                      <p:cBhvr>
                                        <p:cTn id="84" fill="hold"/>
                                        <p:tgtEl>
                                          <p:spTgt spid="244"/>
                                        </p:tgtEl>
                                        <p:attrNameLst>
                                          <p:attrName>style.visibility</p:attrName>
                                        </p:attrNameLst>
                                      </p:cBhvr>
                                      <p:to>
                                        <p:strVal val="visible"/>
                                      </p:to>
                                    </p:set>
                                  </p:childTnLst>
                                </p:cTn>
                              </p:par>
                            </p:childTnLst>
                          </p:cTn>
                        </p:par>
                      </p:childTnLst>
                    </p:cTn>
                  </p:par>
                  <p:par>
                    <p:cTn id="85" fill="hold">
                      <p:stCondLst>
                        <p:cond delay="indefinite"/>
                      </p:stCondLst>
                      <p:childTnLst>
                        <p:par>
                          <p:cTn id="86" fill="hold">
                            <p:stCondLst>
                              <p:cond delay="0"/>
                            </p:stCondLst>
                            <p:childTnLst>
                              <p:par>
                                <p:cTn id="87" presetID="1" presetClass="entr" presetSubtype="0" fill="hold" grpId="6" nodeType="clickEffect">
                                  <p:stCondLst>
                                    <p:cond delay="0"/>
                                  </p:stCondLst>
                                  <p:iterate>
                                    <p:tmAbs val="0"/>
                                  </p:iterate>
                                  <p:childTnLst>
                                    <p:set>
                                      <p:cBhvr>
                                        <p:cTn id="88" fill="hold"/>
                                        <p:tgtEl>
                                          <p:spTgt spid="25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7" grpId="2" build="p" bldLvl="5" animBg="1" advAuto="0"/>
      <p:bldP spid="241" grpId="1" build="p" bldLvl="5" animBg="1" advAuto="0"/>
      <p:bldP spid="243" grpId="3" build="p" bldLvl="5" animBg="1" advAuto="0"/>
      <p:bldP spid="244" grpId="5" animBg="1" advAuto="0"/>
      <p:bldP spid="253" grpId="4" animBg="1" advAuto="0"/>
      <p:bldP spid="254" grpId="6" animBg="1" advAuto="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 name="Announcements"/>
          <p:cNvSpPr txBox="1">
            <a:spLocks noGrp="1"/>
          </p:cNvSpPr>
          <p:nvPr>
            <p:ph type="title"/>
          </p:nvPr>
        </p:nvSpPr>
        <p:spPr>
          <a:prstGeom prst="rect">
            <a:avLst/>
          </a:prstGeom>
        </p:spPr>
        <p:txBody>
          <a:bodyPr/>
          <a:lstStyle/>
          <a:p>
            <a:r>
              <a:rPr dirty="0"/>
              <a:t>Announcements</a:t>
            </a:r>
          </a:p>
        </p:txBody>
      </p:sp>
      <p:sp>
        <p:nvSpPr>
          <p:cNvPr id="2" name="Text Placeholder 1">
            <a:extLst>
              <a:ext uri="{FF2B5EF4-FFF2-40B4-BE49-F238E27FC236}">
                <a16:creationId xmlns:a16="http://schemas.microsoft.com/office/drawing/2014/main" id="{C376D514-08A1-3847-AAE9-322B94B1C754}"/>
              </a:ext>
            </a:extLst>
          </p:cNvPr>
          <p:cNvSpPr>
            <a:spLocks noGrp="1"/>
          </p:cNvSpPr>
          <p:nvPr>
            <p:ph type="body" idx="1"/>
          </p:nvPr>
        </p:nvSpPr>
        <p:spPr>
          <a:xfrm>
            <a:off x="838200" y="2105891"/>
            <a:ext cx="22720300" cy="10098809"/>
          </a:xfrm>
        </p:spPr>
        <p:txBody>
          <a:bodyPr/>
          <a:lstStyle/>
          <a:p>
            <a:r>
              <a:rPr lang="en-US" dirty="0"/>
              <a:t>Optional Hog strategy contest ends TODAY Friday 2/22.</a:t>
            </a:r>
          </a:p>
          <a:p>
            <a:r>
              <a:rPr lang="en-US" dirty="0"/>
              <a:t>Hog Composition Scores have been released</a:t>
            </a:r>
          </a:p>
          <a:p>
            <a:pPr marL="538480" indent="-457200">
              <a:buFont typeface="Arial" panose="020B0604020202020204" pitchFamily="34" charset="0"/>
              <a:buChar char="•"/>
            </a:pPr>
            <a:r>
              <a:rPr lang="en-US" dirty="0"/>
              <a:t>You can find your score and any comments on your Hog submission on </a:t>
            </a:r>
            <a:r>
              <a:rPr lang="en-US" dirty="0">
                <a:hlinkClick r:id="rId3"/>
              </a:rPr>
              <a:t>Ok</a:t>
            </a:r>
            <a:endParaRPr lang="en-US" dirty="0"/>
          </a:p>
          <a:p>
            <a:pPr marL="538480" indent="-457200">
              <a:buFont typeface="Arial" panose="020B0604020202020204" pitchFamily="34" charset="0"/>
              <a:buChar char="•"/>
            </a:pPr>
            <a:r>
              <a:rPr lang="en-US" dirty="0"/>
              <a:t>Submit revisions (via python3 ok --revise) by Tuesday, February 26th to recover any lost points!</a:t>
            </a:r>
          </a:p>
          <a:p>
            <a:r>
              <a:rPr lang="en-US" dirty="0"/>
              <a:t>Maps (SOLO – no partners) Project released and due Thursday 2/28 (8 days!)</a:t>
            </a:r>
          </a:p>
          <a:p>
            <a:pPr lvl="1"/>
            <a:r>
              <a:rPr lang="en-US" dirty="0"/>
              <a:t>Submit a day early (Wednesday 2/27) to receive 1 extra credit point</a:t>
            </a:r>
          </a:p>
          <a:p>
            <a:pPr marL="42227" lvl="1" indent="0">
              <a:buNone/>
            </a:pPr>
            <a:endParaRPr lang="en-US" dirty="0"/>
          </a:p>
        </p:txBody>
      </p:sp>
    </p:spTree>
    <p:extLst>
      <p:ext uri="{BB962C8B-B14F-4D97-AF65-F5344CB8AC3E}">
        <p14:creationId xmlns:p14="http://schemas.microsoft.com/office/powerpoint/2010/main" val="1773493484"/>
      </p:ext>
    </p:extLst>
  </p:cSld>
  <p:clrMapOvr>
    <a:masterClrMapping/>
  </p:clrMapOvr>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258" name="Creating Trees"/>
          <p:cNvSpPr txBox="1">
            <a:spLocks noGrp="1"/>
          </p:cNvSpPr>
          <p:nvPr>
            <p:ph type="title"/>
          </p:nvPr>
        </p:nvSpPr>
        <p:spPr>
          <a:prstGeom prst="rect">
            <a:avLst/>
          </a:prstGeom>
        </p:spPr>
        <p:txBody>
          <a:bodyPr/>
          <a:lstStyle/>
          <a:p>
            <a:r>
              <a:t>Creating Trees</a:t>
            </a:r>
          </a:p>
        </p:txBody>
      </p:sp>
      <p:sp>
        <p:nvSpPr>
          <p:cNvPr id="259" name="A function that creates a tree from another tree is typically also recursive"/>
          <p:cNvSpPr txBox="1">
            <a:spLocks noGrp="1"/>
          </p:cNvSpPr>
          <p:nvPr>
            <p:ph type="body" sz="quarter" idx="1"/>
          </p:nvPr>
        </p:nvSpPr>
        <p:spPr>
          <a:xfrm>
            <a:off x="838200" y="2539157"/>
            <a:ext cx="22720300" cy="994109"/>
          </a:xfrm>
          <a:prstGeom prst="rect">
            <a:avLst/>
          </a:prstGeom>
        </p:spPr>
        <p:txBody>
          <a:bodyPr/>
          <a:lstStyle/>
          <a:p>
            <a:r>
              <a:t>A function that creates a tree from another tree is typically also recursive</a:t>
            </a:r>
          </a:p>
        </p:txBody>
      </p:sp>
      <p:sp>
        <p:nvSpPr>
          <p:cNvPr id="260"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20</a:t>
            </a:fld>
            <a:endParaRPr/>
          </a:p>
        </p:txBody>
      </p:sp>
      <p:sp>
        <p:nvSpPr>
          <p:cNvPr id="261" name="def increment(t):…"/>
          <p:cNvSpPr txBox="1"/>
          <p:nvPr/>
        </p:nvSpPr>
        <p:spPr>
          <a:xfrm>
            <a:off x="2498973" y="8532079"/>
            <a:ext cx="18723074" cy="1997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dirty="0"/>
              <a:t>increment</a:t>
            </a:r>
            <a:r>
              <a:rPr dirty="0">
                <a:solidFill>
                  <a:srgbClr val="000000"/>
                </a:solidFill>
              </a:rPr>
              <a:t>(t):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all labels incremented."""</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a:solidFill>
                  <a:srgbClr val="323333"/>
                </a:solidFill>
              </a:rPr>
              <a:t>+</a:t>
            </a:r>
            <a:r>
              <a:rPr dirty="0"/>
              <a:t> </a:t>
            </a:r>
            <a:r>
              <a:rPr dirty="0">
                <a:solidFill>
                  <a:srgbClr val="032ADD"/>
                </a:solidFill>
              </a:rPr>
              <a:t>1</a:t>
            </a:r>
            <a:r>
              <a:rPr dirty="0"/>
              <a:t>, [increment(b) </a:t>
            </a:r>
            <a:r>
              <a:rPr dirty="0">
                <a:solidFill>
                  <a:srgbClr val="008800"/>
                </a:solidFill>
              </a:rPr>
              <a:t>for</a:t>
            </a:r>
            <a:r>
              <a:rPr dirty="0"/>
              <a:t> b in branches(t)])</a:t>
            </a:r>
          </a:p>
        </p:txBody>
      </p:sp>
      <p:sp>
        <p:nvSpPr>
          <p:cNvPr id="262" name="def increment_leaves(t):…"/>
          <p:cNvSpPr txBox="1"/>
          <p:nvPr/>
        </p:nvSpPr>
        <p:spPr>
          <a:xfrm>
            <a:off x="2498973" y="3478253"/>
            <a:ext cx="18158817" cy="4562659"/>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dirty="0" err="1"/>
              <a:t>increment_leaves</a:t>
            </a:r>
            <a:r>
              <a:rPr dirty="0">
                <a:solidFill>
                  <a:srgbClr val="000000"/>
                </a:solidFill>
              </a:rPr>
              <a:t>(t):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leaf labels incremented."""</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if</a:t>
            </a:r>
            <a:r>
              <a:rPr dirty="0"/>
              <a:t> </a:t>
            </a:r>
            <a:r>
              <a:rPr dirty="0" err="1"/>
              <a:t>is_leaf</a:t>
            </a:r>
            <a:r>
              <a:rPr dirty="0"/>
              <a:t>(t):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a:solidFill>
                  <a:srgbClr val="323333"/>
                </a:solidFill>
              </a:rPr>
              <a:t>+</a:t>
            </a:r>
            <a:r>
              <a:rPr dirty="0"/>
              <a:t> </a:t>
            </a:r>
            <a:r>
              <a:rPr dirty="0">
                <a:solidFill>
                  <a:srgbClr val="032ADD"/>
                </a:solidFill>
              </a:rPr>
              <a:t>1</a:t>
            </a:r>
            <a:r>
              <a:rPr dirty="0"/>
              <a: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else</a:t>
            </a:r>
            <a:r>
              <a:rPr dirty="0"/>
              <a:t>:</a:t>
            </a:r>
          </a:p>
          <a:p>
            <a:pPr marL="0" marR="0" defTabSz="457200">
              <a:lnSpc>
                <a:spcPts val="5000"/>
              </a:lnSpc>
              <a:defRPr sz="4000">
                <a:uFillTx/>
                <a:latin typeface="Consolas"/>
                <a:ea typeface="Consolas"/>
                <a:cs typeface="Consolas"/>
                <a:sym typeface="Consolas"/>
              </a:defRPr>
            </a:pPr>
            <a:r>
              <a:rPr dirty="0"/>
              <a:t>        </a:t>
            </a:r>
            <a:r>
              <a:rPr dirty="0" err="1"/>
              <a:t>bs</a:t>
            </a:r>
            <a:r>
              <a:rPr dirty="0"/>
              <a:t> </a:t>
            </a:r>
            <a:r>
              <a:rPr dirty="0">
                <a:solidFill>
                  <a:srgbClr val="323333"/>
                </a:solidFill>
              </a:rPr>
              <a:t>=</a:t>
            </a:r>
            <a:r>
              <a:rPr dirty="0"/>
              <a:t> [</a:t>
            </a:r>
            <a:r>
              <a:rPr dirty="0" err="1"/>
              <a:t>increment_leaves</a:t>
            </a:r>
            <a:r>
              <a:rPr dirty="0"/>
              <a:t>(b) </a:t>
            </a:r>
            <a:r>
              <a:rPr dirty="0">
                <a:solidFill>
                  <a:srgbClr val="008800"/>
                </a:solidFill>
              </a:rPr>
              <a:t>for</a:t>
            </a:r>
            <a:r>
              <a:rPr dirty="0"/>
              <a:t> b in branches(t)]</a:t>
            </a: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tree(label(t), </a:t>
            </a:r>
            <a:r>
              <a:rPr dirty="0" err="1"/>
              <a:t>bs</a:t>
            </a:r>
            <a:r>
              <a:rPr dirty="0"/>
              <a:t>)</a:t>
            </a:r>
          </a:p>
        </p:txBody>
      </p:sp>
      <p:sp>
        <p:nvSpPr>
          <p:cNvPr id="9" name="def increment(t):…">
            <a:extLst>
              <a:ext uri="{FF2B5EF4-FFF2-40B4-BE49-F238E27FC236}">
                <a16:creationId xmlns:a16="http://schemas.microsoft.com/office/drawing/2014/main" id="{2283B7DF-AB8A-F649-AB14-BA90E05EAF82}"/>
              </a:ext>
            </a:extLst>
          </p:cNvPr>
          <p:cNvSpPr txBox="1"/>
          <p:nvPr/>
        </p:nvSpPr>
        <p:spPr>
          <a:xfrm>
            <a:off x="2498973" y="10993925"/>
            <a:ext cx="21544359" cy="199785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p>
            <a:pPr marL="0" marR="0" defTabSz="457200">
              <a:lnSpc>
                <a:spcPts val="5000"/>
              </a:lnSpc>
              <a:defRPr sz="4000">
                <a:solidFill>
                  <a:srgbClr val="0066BB"/>
                </a:solidFill>
                <a:uFillTx/>
                <a:latin typeface="Consolas"/>
                <a:ea typeface="Consolas"/>
                <a:cs typeface="Consolas"/>
                <a:sym typeface="Consolas"/>
              </a:defRPr>
            </a:pPr>
            <a:r>
              <a:rPr dirty="0">
                <a:solidFill>
                  <a:srgbClr val="008800"/>
                </a:solidFill>
              </a:rPr>
              <a:t>def</a:t>
            </a:r>
            <a:r>
              <a:rPr dirty="0">
                <a:solidFill>
                  <a:srgbClr val="000000"/>
                </a:solidFill>
              </a:rPr>
              <a:t> </a:t>
            </a:r>
            <a:r>
              <a:rPr lang="en-US" dirty="0" err="1"/>
              <a:t>tree_map</a:t>
            </a:r>
            <a:r>
              <a:rPr dirty="0">
                <a:solidFill>
                  <a:srgbClr val="000000"/>
                </a:solidFill>
              </a:rPr>
              <a:t>(</a:t>
            </a:r>
            <a:r>
              <a:rPr dirty="0" err="1">
                <a:solidFill>
                  <a:srgbClr val="000000"/>
                </a:solidFill>
              </a:rPr>
              <a:t>t</a:t>
            </a:r>
            <a:r>
              <a:rPr lang="en-US" dirty="0" err="1">
                <a:solidFill>
                  <a:srgbClr val="000000"/>
                </a:solidFill>
              </a:rPr>
              <a:t>,f</a:t>
            </a:r>
            <a:r>
              <a:rPr dirty="0">
                <a:solidFill>
                  <a:srgbClr val="000000"/>
                </a:solidFill>
              </a:rPr>
              <a:t>):</a:t>
            </a:r>
          </a:p>
          <a:p>
            <a:pPr marL="0" marR="0" defTabSz="457200">
              <a:lnSpc>
                <a:spcPts val="5000"/>
              </a:lnSpc>
              <a:defRPr sz="4000">
                <a:solidFill>
                  <a:srgbClr val="DD4422"/>
                </a:solidFill>
                <a:uFillTx/>
                <a:latin typeface="Consolas"/>
                <a:ea typeface="Consolas"/>
                <a:cs typeface="Consolas"/>
                <a:sym typeface="Consolas"/>
              </a:defRPr>
            </a:pPr>
            <a:r>
              <a:rPr dirty="0">
                <a:solidFill>
                  <a:srgbClr val="000000"/>
                </a:solidFill>
              </a:rPr>
              <a:t>    </a:t>
            </a:r>
            <a:r>
              <a:rPr dirty="0"/>
              <a:t>"""Return a tree like t but with all labels </a:t>
            </a:r>
            <a:r>
              <a:rPr lang="en-US" dirty="0"/>
              <a:t>having f applied to them</a:t>
            </a:r>
            <a:r>
              <a:rPr dirty="0"/>
              <a:t>."""</a:t>
            </a:r>
            <a:endParaRPr dirty="0">
              <a:solidFill>
                <a:srgbClr val="000000"/>
              </a:solidFill>
            </a:endParaRPr>
          </a:p>
          <a:p>
            <a:pPr marL="0" marR="0" defTabSz="457200">
              <a:lnSpc>
                <a:spcPts val="5000"/>
              </a:lnSpc>
              <a:defRPr sz="4000">
                <a:uFillTx/>
                <a:latin typeface="Consolas"/>
                <a:ea typeface="Consolas"/>
                <a:cs typeface="Consolas"/>
                <a:sym typeface="Consolas"/>
              </a:defRPr>
            </a:pPr>
            <a:r>
              <a:rPr dirty="0"/>
              <a:t>    </a:t>
            </a:r>
            <a:r>
              <a:rPr dirty="0">
                <a:solidFill>
                  <a:srgbClr val="008800"/>
                </a:solidFill>
              </a:rPr>
              <a:t>return</a:t>
            </a:r>
            <a:r>
              <a:rPr dirty="0"/>
              <a:t> tree(</a:t>
            </a:r>
            <a:r>
              <a:rPr lang="en-US" dirty="0"/>
              <a:t>f(</a:t>
            </a:r>
            <a:r>
              <a:rPr dirty="0"/>
              <a:t>label(t)</a:t>
            </a:r>
            <a:r>
              <a:rPr lang="en-US" dirty="0"/>
              <a:t>)</a:t>
            </a:r>
            <a:r>
              <a:rPr dirty="0"/>
              <a:t>, [</a:t>
            </a:r>
            <a:r>
              <a:rPr lang="en-US" dirty="0" err="1"/>
              <a:t>tree_map</a:t>
            </a:r>
            <a:r>
              <a:rPr dirty="0"/>
              <a:t>(</a:t>
            </a:r>
            <a:r>
              <a:rPr dirty="0" err="1"/>
              <a:t>b</a:t>
            </a:r>
            <a:r>
              <a:rPr lang="en-US" dirty="0" err="1"/>
              <a:t>,f</a:t>
            </a:r>
            <a:r>
              <a:rPr dirty="0"/>
              <a:t>) </a:t>
            </a:r>
            <a:r>
              <a:rPr dirty="0">
                <a:solidFill>
                  <a:srgbClr val="008800"/>
                </a:solidFill>
              </a:rPr>
              <a:t>for</a:t>
            </a:r>
            <a:r>
              <a:rPr dirty="0"/>
              <a:t> b in branches(t)])</a:t>
            </a:r>
          </a:p>
        </p:txBody>
      </p:sp>
    </p:spTree>
  </p:cSld>
  <p:clrMapOvr>
    <a:masterClrMapping/>
  </p:clrMapOvr>
  <p:transition spd="med"/>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25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25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2" nodeType="clickEffect">
                                  <p:stCondLst>
                                    <p:cond delay="0"/>
                                  </p:stCondLst>
                                  <p:iterate>
                                    <p:tmAbs val="0"/>
                                  </p:iterate>
                                  <p:childTnLst>
                                    <p:set>
                                      <p:cBhvr>
                                        <p:cTn id="12" fill="hold"/>
                                        <p:tgtEl>
                                          <p:spTgt spid="262">
                                            <p:bg/>
                                          </p:spTgt>
                                        </p:tgtEl>
                                        <p:attrNameLst>
                                          <p:attrName>style.visibility</p:attrName>
                                        </p:attrNameLst>
                                      </p:cBhvr>
                                      <p:to>
                                        <p:strVal val="visible"/>
                                      </p:to>
                                    </p:set>
                                  </p:childTnLst>
                                </p:cTn>
                              </p:par>
                              <p:par>
                                <p:cTn id="13" presetID="1" presetClass="entr" presetSubtype="0" fill="hold" grpId="2" nodeType="withEffect">
                                  <p:stCondLst>
                                    <p:cond delay="0"/>
                                  </p:stCondLst>
                                  <p:iterate>
                                    <p:tmAbs val="0"/>
                                  </p:iterate>
                                  <p:childTnLst>
                                    <p:set>
                                      <p:cBhvr>
                                        <p:cTn id="14" fill="hold"/>
                                        <p:tgtEl>
                                          <p:spTgt spid="262">
                                            <p:txEl>
                                              <p:pRg st="0" end="0"/>
                                            </p:txEl>
                                          </p:spTgt>
                                        </p:tgtEl>
                                        <p:attrNameLst>
                                          <p:attrName>style.visibility</p:attrName>
                                        </p:attrNameLst>
                                      </p:cBhvr>
                                      <p:to>
                                        <p:strVal val="visible"/>
                                      </p:to>
                                    </p:set>
                                  </p:childTnLst>
                                </p:cTn>
                              </p:par>
                            </p:childTnLst>
                          </p:cTn>
                        </p:par>
                        <p:par>
                          <p:cTn id="15" fill="hold">
                            <p:stCondLst>
                              <p:cond delay="0"/>
                            </p:stCondLst>
                            <p:childTnLst>
                              <p:par>
                                <p:cTn id="16" presetID="1" presetClass="entr" presetSubtype="0" fill="hold" grpId="2" nodeType="afterEffect">
                                  <p:stCondLst>
                                    <p:cond delay="0"/>
                                  </p:stCondLst>
                                  <p:iterate>
                                    <p:tmAbs val="0"/>
                                  </p:iterate>
                                  <p:childTnLst>
                                    <p:set>
                                      <p:cBhvr>
                                        <p:cTn id="17" fill="hold"/>
                                        <p:tgtEl>
                                          <p:spTgt spid="262">
                                            <p:txEl>
                                              <p:pRg st="1" end="1"/>
                                            </p:txEl>
                                          </p:spTgt>
                                        </p:tgtEl>
                                        <p:attrNameLst>
                                          <p:attrName>style.visibility</p:attrName>
                                        </p:attrNameLst>
                                      </p:cBhvr>
                                      <p:to>
                                        <p:strVal val="visible"/>
                                      </p:to>
                                    </p:set>
                                  </p:childTnLst>
                                </p:cTn>
                              </p:par>
                            </p:childTnLst>
                          </p:cTn>
                        </p:par>
                      </p:childTnLst>
                    </p:cTn>
                  </p:par>
                  <p:par>
                    <p:cTn id="18" fill="hold">
                      <p:stCondLst>
                        <p:cond delay="indefinite"/>
                      </p:stCondLst>
                      <p:childTnLst>
                        <p:par>
                          <p:cTn id="19" fill="hold">
                            <p:stCondLst>
                              <p:cond delay="0"/>
                            </p:stCondLst>
                            <p:childTnLst>
                              <p:par>
                                <p:cTn id="20" presetID="1" presetClass="entr" presetSubtype="0" fill="hold" grpId="2" nodeType="clickEffect">
                                  <p:stCondLst>
                                    <p:cond delay="0"/>
                                  </p:stCondLst>
                                  <p:iterate>
                                    <p:tmAbs val="0"/>
                                  </p:iterate>
                                  <p:childTnLst>
                                    <p:set>
                                      <p:cBhvr>
                                        <p:cTn id="21" fill="hold"/>
                                        <p:tgtEl>
                                          <p:spTgt spid="262">
                                            <p:txEl>
                                              <p:pRg st="2" end="2"/>
                                            </p:txEl>
                                          </p:spTgt>
                                        </p:tgtEl>
                                        <p:attrNameLst>
                                          <p:attrName>style.visibility</p:attrName>
                                        </p:attrNameLst>
                                      </p:cBhvr>
                                      <p:to>
                                        <p:strVal val="visible"/>
                                      </p:to>
                                    </p:set>
                                  </p:childTnLst>
                                </p:cTn>
                              </p:par>
                            </p:childTnLst>
                          </p:cTn>
                        </p:par>
                        <p:par>
                          <p:cTn id="22" fill="hold">
                            <p:stCondLst>
                              <p:cond delay="0"/>
                            </p:stCondLst>
                            <p:childTnLst>
                              <p:par>
                                <p:cTn id="23" presetID="1" presetClass="entr" presetSubtype="0" fill="hold" grpId="2" nodeType="afterEffect">
                                  <p:stCondLst>
                                    <p:cond delay="0"/>
                                  </p:stCondLst>
                                  <p:iterate>
                                    <p:tmAbs val="0"/>
                                  </p:iterate>
                                  <p:childTnLst>
                                    <p:set>
                                      <p:cBhvr>
                                        <p:cTn id="24" fill="hold"/>
                                        <p:tgtEl>
                                          <p:spTgt spid="262">
                                            <p:txEl>
                                              <p:pRg st="3" end="3"/>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2" nodeType="clickEffect">
                                  <p:stCondLst>
                                    <p:cond delay="0"/>
                                  </p:stCondLst>
                                  <p:iterate>
                                    <p:tmAbs val="0"/>
                                  </p:iterate>
                                  <p:childTnLst>
                                    <p:set>
                                      <p:cBhvr>
                                        <p:cTn id="28" fill="hold"/>
                                        <p:tgtEl>
                                          <p:spTgt spid="262">
                                            <p:txEl>
                                              <p:pRg st="4" end="4"/>
                                            </p:txEl>
                                          </p:spTgt>
                                        </p:tgtEl>
                                        <p:attrNameLst>
                                          <p:attrName>style.visibility</p:attrName>
                                        </p:attrNameLst>
                                      </p:cBhvr>
                                      <p:to>
                                        <p:strVal val="visible"/>
                                      </p:to>
                                    </p:set>
                                  </p:childTnLst>
                                </p:cTn>
                              </p:par>
                            </p:childTnLst>
                          </p:cTn>
                        </p:par>
                        <p:par>
                          <p:cTn id="29" fill="hold">
                            <p:stCondLst>
                              <p:cond delay="0"/>
                            </p:stCondLst>
                            <p:childTnLst>
                              <p:par>
                                <p:cTn id="30" presetID="1" presetClass="entr" presetSubtype="0" fill="hold" grpId="2" nodeType="afterEffect">
                                  <p:stCondLst>
                                    <p:cond delay="0"/>
                                  </p:stCondLst>
                                  <p:iterate>
                                    <p:tmAbs val="0"/>
                                  </p:iterate>
                                  <p:childTnLst>
                                    <p:set>
                                      <p:cBhvr>
                                        <p:cTn id="31" fill="hold"/>
                                        <p:tgtEl>
                                          <p:spTgt spid="262">
                                            <p:txEl>
                                              <p:pRg st="5" end="5"/>
                                            </p:txEl>
                                          </p:spTgt>
                                        </p:tgtEl>
                                        <p:attrNameLst>
                                          <p:attrName>style.visibility</p:attrName>
                                        </p:attrNameLst>
                                      </p:cBhvr>
                                      <p:to>
                                        <p:strVal val="visible"/>
                                      </p:to>
                                    </p:set>
                                  </p:childTnLst>
                                </p:cTn>
                              </p:par>
                            </p:childTnLst>
                          </p:cTn>
                        </p:par>
                        <p:par>
                          <p:cTn id="32" fill="hold">
                            <p:stCondLst>
                              <p:cond delay="0"/>
                            </p:stCondLst>
                            <p:childTnLst>
                              <p:par>
                                <p:cTn id="33" presetID="1" presetClass="entr" presetSubtype="0" fill="hold" grpId="2" nodeType="afterEffect">
                                  <p:stCondLst>
                                    <p:cond delay="0"/>
                                  </p:stCondLst>
                                  <p:iterate>
                                    <p:tmAbs val="0"/>
                                  </p:iterate>
                                  <p:childTnLst>
                                    <p:set>
                                      <p:cBhvr>
                                        <p:cTn id="34" fill="hold"/>
                                        <p:tgtEl>
                                          <p:spTgt spid="262">
                                            <p:txEl>
                                              <p:pRg st="6" end="6"/>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grpId="3" nodeType="clickEffect">
                                  <p:stCondLst>
                                    <p:cond delay="0"/>
                                  </p:stCondLst>
                                  <p:iterate>
                                    <p:tmAbs val="0"/>
                                  </p:iterate>
                                  <p:childTnLst>
                                    <p:set>
                                      <p:cBhvr>
                                        <p:cTn id="38" fill="hold"/>
                                        <p:tgtEl>
                                          <p:spTgt spid="261">
                                            <p:bg/>
                                          </p:spTgt>
                                        </p:tgtEl>
                                        <p:attrNameLst>
                                          <p:attrName>style.visibility</p:attrName>
                                        </p:attrNameLst>
                                      </p:cBhvr>
                                      <p:to>
                                        <p:strVal val="visible"/>
                                      </p:to>
                                    </p:set>
                                  </p:childTnLst>
                                </p:cTn>
                              </p:par>
                              <p:par>
                                <p:cTn id="39" presetID="1" presetClass="entr" presetSubtype="0" fill="hold" grpId="3" nodeType="withEffect">
                                  <p:stCondLst>
                                    <p:cond delay="0"/>
                                  </p:stCondLst>
                                  <p:iterate>
                                    <p:tmAbs val="0"/>
                                  </p:iterate>
                                  <p:childTnLst>
                                    <p:set>
                                      <p:cBhvr>
                                        <p:cTn id="40" fill="hold"/>
                                        <p:tgtEl>
                                          <p:spTgt spid="261">
                                            <p:txEl>
                                              <p:pRg st="0" end="0"/>
                                            </p:txEl>
                                          </p:spTgt>
                                        </p:tgtEl>
                                        <p:attrNameLst>
                                          <p:attrName>style.visibility</p:attrName>
                                        </p:attrNameLst>
                                      </p:cBhvr>
                                      <p:to>
                                        <p:strVal val="visible"/>
                                      </p:to>
                                    </p:set>
                                  </p:childTnLst>
                                </p:cTn>
                              </p:par>
                            </p:childTnLst>
                          </p:cTn>
                        </p:par>
                        <p:par>
                          <p:cTn id="41" fill="hold">
                            <p:stCondLst>
                              <p:cond delay="0"/>
                            </p:stCondLst>
                            <p:childTnLst>
                              <p:par>
                                <p:cTn id="42" presetID="1" presetClass="entr" presetSubtype="0" fill="hold" grpId="3" nodeType="afterEffect">
                                  <p:stCondLst>
                                    <p:cond delay="0"/>
                                  </p:stCondLst>
                                  <p:iterate>
                                    <p:tmAbs val="0"/>
                                  </p:iterate>
                                  <p:childTnLst>
                                    <p:set>
                                      <p:cBhvr>
                                        <p:cTn id="43" fill="hold"/>
                                        <p:tgtEl>
                                          <p:spTgt spid="261">
                                            <p:txEl>
                                              <p:pRg st="1" end="1"/>
                                            </p:txEl>
                                          </p:spTgt>
                                        </p:tgtEl>
                                        <p:attrNameLst>
                                          <p:attrName>style.visibility</p:attrName>
                                        </p:attrNameLst>
                                      </p:cBhvr>
                                      <p:to>
                                        <p:strVal val="visible"/>
                                      </p:to>
                                    </p:set>
                                  </p:childTnLst>
                                </p:cTn>
                              </p:par>
                            </p:childTnLst>
                          </p:cTn>
                        </p:par>
                      </p:childTnLst>
                    </p:cTn>
                  </p:par>
                  <p:par>
                    <p:cTn id="44" fill="hold">
                      <p:stCondLst>
                        <p:cond delay="indefinite"/>
                      </p:stCondLst>
                      <p:childTnLst>
                        <p:par>
                          <p:cTn id="45" fill="hold">
                            <p:stCondLst>
                              <p:cond delay="0"/>
                            </p:stCondLst>
                            <p:childTnLst>
                              <p:par>
                                <p:cTn id="46" presetID="1" presetClass="entr" presetSubtype="0" fill="hold" grpId="3" nodeType="clickEffect">
                                  <p:stCondLst>
                                    <p:cond delay="0"/>
                                  </p:stCondLst>
                                  <p:iterate>
                                    <p:tmAbs val="0"/>
                                  </p:iterate>
                                  <p:childTnLst>
                                    <p:set>
                                      <p:cBhvr>
                                        <p:cTn id="47" fill="hold"/>
                                        <p:tgtEl>
                                          <p:spTgt spid="261">
                                            <p:txEl>
                                              <p:pRg st="2" end="2"/>
                                            </p:txEl>
                                          </p:spTgt>
                                        </p:tgtEl>
                                        <p:attrNameLst>
                                          <p:attrName>style.visibility</p:attrName>
                                        </p:attrNameLst>
                                      </p:cBhvr>
                                      <p:to>
                                        <p:strVal val="visible"/>
                                      </p:to>
                                    </p:set>
                                  </p:childTnLst>
                                </p:cTn>
                              </p:par>
                            </p:childTnLst>
                          </p:cTn>
                        </p:par>
                      </p:childTnLst>
                    </p:cTn>
                  </p:par>
                  <p:par>
                    <p:cTn id="48" fill="hold">
                      <p:stCondLst>
                        <p:cond delay="indefinite"/>
                      </p:stCondLst>
                      <p:childTnLst>
                        <p:par>
                          <p:cTn id="49" fill="hold">
                            <p:stCondLst>
                              <p:cond delay="0"/>
                            </p:stCondLst>
                            <p:childTnLst>
                              <p:par>
                                <p:cTn id="50" presetID="1" presetClass="entr" presetSubtype="0" fill="hold" grpId="0" nodeType="clickEffect">
                                  <p:stCondLst>
                                    <p:cond delay="0"/>
                                  </p:stCondLst>
                                  <p:iterate>
                                    <p:tmAbs val="0"/>
                                  </p:iterate>
                                  <p:childTnLst>
                                    <p:set>
                                      <p:cBhvr>
                                        <p:cTn id="51" fill="hold"/>
                                        <p:tgtEl>
                                          <p:spTgt spid="9">
                                            <p:bg/>
                                          </p:spTgt>
                                        </p:tgtEl>
                                        <p:attrNameLst>
                                          <p:attrName>style.visibility</p:attrName>
                                        </p:attrNameLst>
                                      </p:cBhvr>
                                      <p:to>
                                        <p:strVal val="visible"/>
                                      </p:to>
                                    </p:set>
                                  </p:childTnLst>
                                </p:cTn>
                              </p:par>
                              <p:par>
                                <p:cTn id="52" presetID="1" presetClass="entr" presetSubtype="0" fill="hold" grpId="0" nodeType="withEffect">
                                  <p:stCondLst>
                                    <p:cond delay="0"/>
                                  </p:stCondLst>
                                  <p:iterate>
                                    <p:tmAbs val="0"/>
                                  </p:iterate>
                                  <p:childTnLst>
                                    <p:set>
                                      <p:cBhvr>
                                        <p:cTn id="53" fill="hold"/>
                                        <p:tgtEl>
                                          <p:spTgt spid="9">
                                            <p:txEl>
                                              <p:pRg st="0" end="0"/>
                                            </p:txEl>
                                          </p:spTgt>
                                        </p:tgtEl>
                                        <p:attrNameLst>
                                          <p:attrName>style.visibility</p:attrName>
                                        </p:attrNameLst>
                                      </p:cBhvr>
                                      <p:to>
                                        <p:strVal val="visible"/>
                                      </p:to>
                                    </p:set>
                                  </p:childTnLst>
                                </p:cTn>
                              </p:par>
                            </p:childTnLst>
                          </p:cTn>
                        </p:par>
                        <p:par>
                          <p:cTn id="54" fill="hold">
                            <p:stCondLst>
                              <p:cond delay="0"/>
                            </p:stCondLst>
                            <p:childTnLst>
                              <p:par>
                                <p:cTn id="55" presetID="1" presetClass="entr" presetSubtype="0" fill="hold" grpId="0" nodeType="afterEffect">
                                  <p:stCondLst>
                                    <p:cond delay="0"/>
                                  </p:stCondLst>
                                  <p:iterate>
                                    <p:tmAbs val="0"/>
                                  </p:iterate>
                                  <p:childTnLst>
                                    <p:set>
                                      <p:cBhvr>
                                        <p:cTn id="56" fill="hold"/>
                                        <p:tgtEl>
                                          <p:spTgt spid="9">
                                            <p:txEl>
                                              <p:pRg st="1" end="1"/>
                                            </p:txEl>
                                          </p:spTgt>
                                        </p:tgtEl>
                                        <p:attrNameLst>
                                          <p:attrName>style.visibility</p:attrName>
                                        </p:attrNameLst>
                                      </p:cBhvr>
                                      <p:to>
                                        <p:strVal val="visible"/>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iterate>
                                    <p:tmAbs val="0"/>
                                  </p:iterate>
                                  <p:childTnLst>
                                    <p:set>
                                      <p:cBhvr>
                                        <p:cTn id="60" fill="hold"/>
                                        <p:tgtEl>
                                          <p:spTgt spid="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9" grpId="1" build="p" bldLvl="5" animBg="1" advAuto="0"/>
      <p:bldP spid="261" grpId="3" build="p" bldLvl="5" animBg="1" advAuto="0"/>
      <p:bldP spid="262" grpId="2" build="p" bldLvl="5" animBg="1" advAuto="0"/>
      <p:bldP spid="9" grpId="0" build="p" bldLvl="5" animBg="1" advAuto="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8"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79"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180" name="Limitations on Dictionaries"/>
          <p:cNvSpPr txBox="1">
            <a:spLocks noGrp="1"/>
          </p:cNvSpPr>
          <p:nvPr>
            <p:ph type="title"/>
          </p:nvPr>
        </p:nvSpPr>
        <p:spPr>
          <a:prstGeom prst="rect">
            <a:avLst/>
          </a:prstGeom>
        </p:spPr>
        <p:txBody>
          <a:bodyPr/>
          <a:lstStyle/>
          <a:p>
            <a:r>
              <a:rPr dirty="0"/>
              <a:t>Limitations on Dictionaries</a:t>
            </a:r>
            <a:r>
              <a:rPr lang="en-US" dirty="0"/>
              <a:t> (from last time)</a:t>
            </a:r>
            <a:endParaRPr dirty="0"/>
          </a:p>
        </p:txBody>
      </p:sp>
      <p:sp>
        <p:nvSpPr>
          <p:cNvPr id="181" name="Dictionaries are unordered collections of key-value pairs…"/>
          <p:cNvSpPr txBox="1">
            <a:spLocks noGrp="1"/>
          </p:cNvSpPr>
          <p:nvPr>
            <p:ph type="body" idx="1"/>
          </p:nvPr>
        </p:nvSpPr>
        <p:spPr>
          <a:xfrm>
            <a:off x="1219200" y="2451100"/>
            <a:ext cx="21958300" cy="9753600"/>
          </a:xfrm>
          <a:prstGeom prst="rect">
            <a:avLst/>
          </a:prstGeom>
        </p:spPr>
        <p:txBody>
          <a:bodyPr/>
          <a:lstStyle/>
          <a:p>
            <a:pPr>
              <a:spcBef>
                <a:spcPts val="7000"/>
              </a:spcBef>
            </a:pPr>
            <a:r>
              <a:t>Dictionaries are </a:t>
            </a:r>
            <a:r>
              <a:rPr b="1"/>
              <a:t>unordered </a:t>
            </a:r>
            <a:r>
              <a:t>collections of key-value pairs</a:t>
            </a:r>
          </a:p>
          <a:p>
            <a:pPr>
              <a:spcBef>
                <a:spcPts val="7000"/>
              </a:spcBef>
            </a:pPr>
            <a:r>
              <a:t>Dictionary keys do have two restrictions:</a:t>
            </a:r>
          </a:p>
          <a:p>
            <a:pPr marL="462280" indent="-381000">
              <a:spcBef>
                <a:spcPts val="7000"/>
              </a:spcBef>
              <a:buSzPct val="125000"/>
              <a:buChar char="•"/>
            </a:pPr>
            <a:r>
              <a:t>A key of a dictionary </a:t>
            </a:r>
            <a:r>
              <a:rPr b="1"/>
              <a:t>cannot be</a:t>
            </a:r>
            <a:r>
              <a:t> a list or a dictionary (or any </a:t>
            </a:r>
            <a:r>
              <a:rPr i="1"/>
              <a:t>mutable type</a:t>
            </a:r>
            <a:r>
              <a:t>)</a:t>
            </a:r>
          </a:p>
          <a:p>
            <a:pPr marL="462280" indent="-381000">
              <a:spcBef>
                <a:spcPts val="7000"/>
              </a:spcBef>
              <a:buSzPct val="125000"/>
              <a:buChar char="•"/>
            </a:pPr>
            <a:r>
              <a:t>Two </a:t>
            </a:r>
            <a:r>
              <a:rPr b="1"/>
              <a:t>keys cannot be equal;</a:t>
            </a:r>
            <a:r>
              <a:t> There can be at most one value for a given key</a:t>
            </a:r>
          </a:p>
          <a:p>
            <a:pPr>
              <a:spcBef>
                <a:spcPts val="7000"/>
              </a:spcBef>
            </a:pPr>
            <a:r>
              <a:t>This first restriction is tied to Python's underlying implementation of dictionaries</a:t>
            </a:r>
          </a:p>
          <a:p>
            <a:pPr>
              <a:spcBef>
                <a:spcPts val="7000"/>
              </a:spcBef>
            </a:pPr>
            <a:r>
              <a:t>The second restriction is part of the dictionary abstraction</a:t>
            </a:r>
          </a:p>
          <a:p>
            <a:pPr>
              <a:spcBef>
                <a:spcPts val="7000"/>
              </a:spcBef>
            </a:pPr>
            <a:r>
              <a:t>If you want to associate multiple values with a key, store them all in a sequence value</a:t>
            </a:r>
          </a:p>
        </p:txBody>
      </p:sp>
      <p:sp>
        <p:nvSpPr>
          <p:cNvPr id="182"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3</a:t>
            </a:fld>
            <a:endParaRPr/>
          </a:p>
        </p:txBody>
      </p:sp>
    </p:spTree>
    <p:extLst>
      <p:ext uri="{BB962C8B-B14F-4D97-AF65-F5344CB8AC3E}">
        <p14:creationId xmlns:p14="http://schemas.microsoft.com/office/powerpoint/2010/main" val="1679258768"/>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 name="Box-and-Pointer Notation"/>
          <p:cNvSpPr txBox="1">
            <a:spLocks noGrp="1"/>
          </p:cNvSpPr>
          <p:nvPr>
            <p:ph type="title"/>
          </p:nvPr>
        </p:nvSpPr>
        <p:spPr>
          <a:prstGeom prst="rect">
            <a:avLst/>
          </a:prstGeom>
        </p:spPr>
        <p:txBody>
          <a:bodyPr/>
          <a:lstStyle/>
          <a:p>
            <a:r>
              <a:t>Box-and-Pointer Notation</a:t>
            </a:r>
          </a:p>
        </p:txBody>
      </p:sp>
    </p:spTree>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1" name="The Closure Property of Data Types"/>
          <p:cNvSpPr txBox="1">
            <a:spLocks noGrp="1"/>
          </p:cNvSpPr>
          <p:nvPr>
            <p:ph type="title"/>
          </p:nvPr>
        </p:nvSpPr>
        <p:spPr>
          <a:prstGeom prst="rect">
            <a:avLst/>
          </a:prstGeom>
        </p:spPr>
        <p:txBody>
          <a:bodyPr/>
          <a:lstStyle/>
          <a:p>
            <a:r>
              <a:t>The Closure Property of Data Types</a:t>
            </a:r>
          </a:p>
        </p:txBody>
      </p:sp>
      <p:sp>
        <p:nvSpPr>
          <p:cNvPr id="52" name="A method for combining data values satisfies the closure property if:    The result of combination can itself be combined using the same method…"/>
          <p:cNvSpPr txBox="1">
            <a:spLocks noGrp="1"/>
          </p:cNvSpPr>
          <p:nvPr>
            <p:ph type="body" sz="half" idx="1"/>
          </p:nvPr>
        </p:nvSpPr>
        <p:spPr>
          <a:xfrm>
            <a:off x="2597150" y="2920578"/>
            <a:ext cx="19189700" cy="5605681"/>
          </a:xfrm>
          <a:prstGeom prst="rect">
            <a:avLst/>
          </a:prstGeom>
        </p:spPr>
        <p:txBody>
          <a:bodyPr/>
          <a:lstStyle/>
          <a:p>
            <a:pPr marL="462280" indent="-381000">
              <a:buSzPct val="125000"/>
              <a:buChar char="•"/>
            </a:pPr>
            <a:r>
              <a:t>A method for combining data values satisfies the </a:t>
            </a:r>
            <a:r>
              <a:rPr i="1"/>
              <a:t>closure</a:t>
            </a:r>
            <a:r>
              <a:t> </a:t>
            </a:r>
            <a:r>
              <a:rPr i="1"/>
              <a:t>property</a:t>
            </a:r>
            <a:r>
              <a:t> if:</a:t>
            </a:r>
            <a:br/>
            <a:br/>
            <a:r>
              <a:t>  The result of combination can itself be combined using the same method</a:t>
            </a:r>
          </a:p>
          <a:p>
            <a:pPr marL="462280" indent="-381000">
              <a:buSzPct val="125000"/>
              <a:buChar char="•"/>
            </a:pPr>
            <a:r>
              <a:t>Closure is powerful because it permits us to create hierarchical structures</a:t>
            </a:r>
          </a:p>
          <a:p>
            <a:pPr marL="462280" indent="-381000">
              <a:buSzPct val="125000"/>
              <a:buChar char="•"/>
            </a:pPr>
            <a:r>
              <a:t>Hierarchical structures are made up of parts, which themselves are made up of parts, and so on</a:t>
            </a:r>
          </a:p>
        </p:txBody>
      </p:sp>
      <p:sp>
        <p:nvSpPr>
          <p:cNvPr id="53" name="Lists can contain lists as elements (in addition to anything else)"/>
          <p:cNvSpPr txBox="1"/>
          <p:nvPr/>
        </p:nvSpPr>
        <p:spPr>
          <a:xfrm>
            <a:off x="1219200" y="10109200"/>
            <a:ext cx="21958300" cy="1676400"/>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lIns="50800" tIns="50800" rIns="50800" bIns="50800"/>
          <a:lstStyle>
            <a:lvl1pPr algn="ctr">
              <a:spcBef>
                <a:spcPts val="4600"/>
              </a:spcBef>
              <a:defRPr>
                <a:solidFill>
                  <a:srgbClr val="007ECF"/>
                </a:solidFill>
                <a:uFill>
                  <a:solidFill>
                    <a:srgbClr val="007ECF"/>
                  </a:solidFill>
                </a:uFill>
              </a:defRPr>
            </a:lvl1pPr>
          </a:lstStyle>
          <a:p>
            <a:r>
              <a:t>Lists can contain lists as elements (in addition to anything else)</a:t>
            </a:r>
          </a:p>
        </p:txBody>
      </p:sp>
      <p:sp>
        <p:nvSpPr>
          <p:cNvPr id="5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5</a:t>
            </a:fld>
            <a:endParaRPr/>
          </a:p>
        </p:txBody>
      </p:sp>
    </p:spTree>
  </p:cSld>
  <p:clrMapOvr>
    <a:masterClrMapping/>
  </p:clrMapOvr>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7"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58" name="Box-and-Pointer Notation in Environment Diagrams"/>
          <p:cNvSpPr txBox="1">
            <a:spLocks noGrp="1"/>
          </p:cNvSpPr>
          <p:nvPr>
            <p:ph type="title"/>
          </p:nvPr>
        </p:nvSpPr>
        <p:spPr>
          <a:prstGeom prst="rect">
            <a:avLst/>
          </a:prstGeom>
        </p:spPr>
        <p:txBody>
          <a:bodyPr/>
          <a:lstStyle/>
          <a:p>
            <a:r>
              <a:t>Box-and-Pointer Notation in Environment Diagrams</a:t>
            </a:r>
          </a:p>
        </p:txBody>
      </p:sp>
      <p:sp>
        <p:nvSpPr>
          <p:cNvPr id="59" name="Lists are represented as a row of index-labeled adjacent boxes, one per element…"/>
          <p:cNvSpPr txBox="1">
            <a:spLocks noGrp="1"/>
          </p:cNvSpPr>
          <p:nvPr>
            <p:ph type="body" sz="quarter" idx="1"/>
          </p:nvPr>
        </p:nvSpPr>
        <p:spPr>
          <a:xfrm>
            <a:off x="838200" y="2451100"/>
            <a:ext cx="21844376" cy="2207212"/>
          </a:xfrm>
          <a:prstGeom prst="rect">
            <a:avLst/>
          </a:prstGeom>
        </p:spPr>
        <p:txBody>
          <a:bodyPr/>
          <a:lstStyle/>
          <a:p>
            <a:pPr>
              <a:spcBef>
                <a:spcPts val="3000"/>
              </a:spcBef>
            </a:pPr>
            <a:r>
              <a:t>Lists are represented as a row of index-labeled adjacent boxes, one per element</a:t>
            </a:r>
          </a:p>
          <a:p>
            <a:pPr>
              <a:spcBef>
                <a:spcPts val="3000"/>
              </a:spcBef>
            </a:pPr>
            <a:r>
              <a:t>Each box either contains a primitive value or points to a compound value</a:t>
            </a:r>
          </a:p>
        </p:txBody>
      </p:sp>
      <p:sp>
        <p:nvSpPr>
          <p:cNvPr id="60"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6</a:t>
            </a:fld>
            <a:endParaRPr/>
          </a:p>
        </p:txBody>
      </p:sp>
      <p:pic>
        <p:nvPicPr>
          <p:cNvPr id="61" name="Screen Shot 2014-09-27 at 3.28.45 PM.png" descr="Screen Shot 2014-09-27 at 3.28.45 PM.png"/>
          <p:cNvPicPr>
            <a:picLocks noChangeAspect="1"/>
          </p:cNvPicPr>
          <p:nvPr/>
        </p:nvPicPr>
        <p:blipFill>
          <a:blip r:embed="rId2">
            <a:extLst/>
          </a:blip>
          <a:stretch>
            <a:fillRect/>
          </a:stretch>
        </p:blipFill>
        <p:spPr>
          <a:xfrm>
            <a:off x="6025526" y="4162767"/>
            <a:ext cx="17718750" cy="8823096"/>
          </a:xfrm>
          <a:prstGeom prst="rect">
            <a:avLst/>
          </a:prstGeom>
          <a:ln w="12700"/>
        </p:spPr>
      </p:pic>
      <p:pic>
        <p:nvPicPr>
          <p:cNvPr id="62" name="Screen Shot 2014-09-27 at 3.28.53 PM.png" descr="Screen Shot 2014-09-27 at 3.28.53 PM.png"/>
          <p:cNvPicPr>
            <a:picLocks noChangeAspect="1"/>
          </p:cNvPicPr>
          <p:nvPr/>
        </p:nvPicPr>
        <p:blipFill>
          <a:blip r:embed="rId3">
            <a:extLst/>
          </a:blip>
          <a:stretch>
            <a:fillRect/>
          </a:stretch>
        </p:blipFill>
        <p:spPr>
          <a:xfrm>
            <a:off x="833029" y="8886487"/>
            <a:ext cx="9768149" cy="3323993"/>
          </a:xfrm>
          <a:prstGeom prst="rect">
            <a:avLst/>
          </a:prstGeom>
          <a:ln w="12700">
            <a:miter lim="400000"/>
          </a:ln>
        </p:spPr>
      </p:pic>
      <p:grpSp>
        <p:nvGrpSpPr>
          <p:cNvPr id="66" name="Group"/>
          <p:cNvGrpSpPr/>
          <p:nvPr/>
        </p:nvGrpSpPr>
        <p:grpSpPr>
          <a:xfrm>
            <a:off x="806792" y="5657441"/>
            <a:ext cx="23097765" cy="7328255"/>
            <a:chOff x="0" y="0"/>
            <a:chExt cx="23097763" cy="7328253"/>
          </a:xfrm>
        </p:grpSpPr>
        <p:sp>
          <p:nvSpPr>
            <p:cNvPr id="63" name="Rectangle"/>
            <p:cNvSpPr/>
            <p:nvPr/>
          </p:nvSpPr>
          <p:spPr>
            <a:xfrm>
              <a:off x="0" y="4073801"/>
              <a:ext cx="9820622" cy="2502718"/>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4" name="Rectangle"/>
            <p:cNvSpPr/>
            <p:nvPr/>
          </p:nvSpPr>
          <p:spPr>
            <a:xfrm>
              <a:off x="268590" y="0"/>
              <a:ext cx="8236548" cy="3385558"/>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sp>
          <p:nvSpPr>
            <p:cNvPr id="65" name="Rectangle"/>
            <p:cNvSpPr/>
            <p:nvPr/>
          </p:nvSpPr>
          <p:spPr>
            <a:xfrm>
              <a:off x="7651266" y="285977"/>
              <a:ext cx="15446498" cy="7042277"/>
            </a:xfrm>
            <a:prstGeom prst="rect">
              <a:avLst/>
            </a:prstGeom>
            <a:solidFill>
              <a:srgbClr val="FFFFFF"/>
            </a:solidFill>
            <a:ln w="12700" cap="flat">
              <a:noFill/>
              <a:miter lim="400000"/>
            </a:ln>
            <a:effectLst/>
          </p:spPr>
          <p:txBody>
            <a:bodyPr wrap="square" lIns="50800" tIns="50800" rIns="50800" bIns="50800" numCol="1" anchor="ctr">
              <a:noAutofit/>
            </a:bodyPr>
            <a:lstStyle/>
            <a:p>
              <a:pPr algn="ctr">
                <a:defRPr>
                  <a:solidFill>
                    <a:srgbClr val="4B4B4B"/>
                  </a:solidFill>
                  <a:uFill>
                    <a:solidFill>
                      <a:srgbClr val="4B4B4B"/>
                    </a:solidFill>
                  </a:uFill>
                </a:defRPr>
              </a:pPr>
              <a:endParaRPr/>
            </a:p>
          </p:txBody>
        </p:sp>
      </p:grpSp>
      <p:sp>
        <p:nvSpPr>
          <p:cNvPr id="67" name="Rectangle"/>
          <p:cNvSpPr/>
          <p:nvPr/>
        </p:nvSpPr>
        <p:spPr>
          <a:xfrm>
            <a:off x="1710382" y="9093799"/>
            <a:ext cx="554003" cy="584201"/>
          </a:xfrm>
          <a:prstGeom prst="rect">
            <a:avLst/>
          </a:prstGeom>
          <a:solidFill>
            <a:srgbClr val="FFFFFF"/>
          </a:solidFill>
          <a:ln w="12700">
            <a:miter lim="400000"/>
          </a:ln>
        </p:spPr>
        <p:txBody>
          <a:bodyPr lIns="50800" tIns="50800" rIns="50800" bIns="50800" anchor="ctr"/>
          <a:lstStyle/>
          <a:p>
            <a:pPr algn="ctr">
              <a:defRPr>
                <a:solidFill>
                  <a:srgbClr val="4B4B4B"/>
                </a:solidFill>
                <a:uFill>
                  <a:solidFill>
                    <a:srgbClr val="4B4B4B"/>
                  </a:solidFill>
                </a:uFill>
              </a:defRPr>
            </a:pPr>
            <a:endParaRPr/>
          </a:p>
        </p:txBody>
      </p:sp>
    </p:spTree>
  </p:cSld>
  <p:clrMapOvr>
    <a:masterClrMapping/>
  </p:clrMapOvr>
  <p:transition/>
  <p:timing>
    <p:tnLst>
      <p:par>
        <p:cTn id="1" dur="indefinite" restart="never" fill="hold" nodeType="tmRoot">
          <p:childTnLst>
            <p:seq concurrent="1" prevAc="none" nextAc="seek">
              <p:cTn id="2" dur="indefinite" fill="hold" nodeType="mainSeq">
                <p:childTnLst>
                  <p:par>
                    <p:cTn id="3" fill="hold">
                      <p:stCondLst>
                        <p:cond delay="indefinite"/>
                      </p:stCondLst>
                      <p:childTnLst>
                        <p:par>
                          <p:cTn id="4" fill="hold">
                            <p:stCondLst>
                              <p:cond delay="0"/>
                            </p:stCondLst>
                            <p:childTnLst>
                              <p:par>
                                <p:cTn id="5" presetID="1" presetClass="entr" presetSubtype="0" fill="hold" grpId="1" nodeType="clickEffect">
                                  <p:stCondLst>
                                    <p:cond delay="0"/>
                                  </p:stCondLst>
                                  <p:iterate>
                                    <p:tmAbs val="0"/>
                                  </p:iterate>
                                  <p:childTnLst>
                                    <p:set>
                                      <p:cBhvr>
                                        <p:cTn id="6" fill="hold"/>
                                        <p:tgtEl>
                                          <p:spTgt spid="59">
                                            <p:bg/>
                                          </p:spTgt>
                                        </p:tgtEl>
                                        <p:attrNameLst>
                                          <p:attrName>style.visibility</p:attrName>
                                        </p:attrNameLst>
                                      </p:cBhvr>
                                      <p:to>
                                        <p:strVal val="visible"/>
                                      </p:to>
                                    </p:set>
                                  </p:childTnLst>
                                </p:cTn>
                              </p:par>
                              <p:par>
                                <p:cTn id="7" presetID="1" presetClass="entr" presetSubtype="0" fill="hold" grpId="1" nodeType="withEffect">
                                  <p:stCondLst>
                                    <p:cond delay="0"/>
                                  </p:stCondLst>
                                  <p:iterate>
                                    <p:tmAbs val="0"/>
                                  </p:iterate>
                                  <p:childTnLst>
                                    <p:set>
                                      <p:cBhvr>
                                        <p:cTn id="8" fill="hold"/>
                                        <p:tgtEl>
                                          <p:spTgt spid="59">
                                            <p:txEl>
                                              <p:pRg st="0" end="0"/>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1" nodeType="clickEffect">
                                  <p:stCondLst>
                                    <p:cond delay="0"/>
                                  </p:stCondLst>
                                  <p:iterate>
                                    <p:tmAbs val="0"/>
                                  </p:iterate>
                                  <p:childTnLst>
                                    <p:set>
                                      <p:cBhvr>
                                        <p:cTn id="12" fill="hold"/>
                                        <p:tgtEl>
                                          <p:spTgt spid="59">
                                            <p:txEl>
                                              <p:pRg st="1" end="1"/>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2" nodeType="clickEffect">
                                  <p:stCondLst>
                                    <p:cond delay="0"/>
                                  </p:stCondLst>
                                  <p:iterate>
                                    <p:tmAbs val="0"/>
                                  </p:iterate>
                                  <p:childTnLst>
                                    <p:set>
                                      <p:cBhvr>
                                        <p:cTn id="16" fill="hold"/>
                                        <p:tgtEl>
                                          <p:spTgt spid="62"/>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3" nodeType="clickEffect">
                                  <p:stCondLst>
                                    <p:cond delay="0"/>
                                  </p:stCondLst>
                                  <p:iterate>
                                    <p:tmAbs val="0"/>
                                  </p:iterate>
                                  <p:childTnLst>
                                    <p:set>
                                      <p:cBhvr>
                                        <p:cTn id="20" fill="hold"/>
                                        <p:tgtEl>
                                          <p:spTgt spid="6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9" grpId="1" build="p" bldLvl="5" animBg="1" advAuto="0"/>
      <p:bldP spid="61" grpId="3" animBg="1" advAuto="0"/>
      <p:bldP spid="62" grpId="2" animBg="1" advAuto="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70"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71" name="Box-and-Pointer Notation in Environment Diagrams"/>
          <p:cNvSpPr txBox="1">
            <a:spLocks noGrp="1"/>
          </p:cNvSpPr>
          <p:nvPr>
            <p:ph type="title"/>
          </p:nvPr>
        </p:nvSpPr>
        <p:spPr>
          <a:prstGeom prst="rect">
            <a:avLst/>
          </a:prstGeom>
        </p:spPr>
        <p:txBody>
          <a:bodyPr/>
          <a:lstStyle/>
          <a:p>
            <a:r>
              <a:t>Box-and-Pointer Notation in Environment Diagrams</a:t>
            </a:r>
          </a:p>
        </p:txBody>
      </p:sp>
      <p:sp>
        <p:nvSpPr>
          <p:cNvPr id="72" name="Lists are represented as a row of index-labeled adjacent boxes, one per element…"/>
          <p:cNvSpPr txBox="1">
            <a:spLocks noGrp="1"/>
          </p:cNvSpPr>
          <p:nvPr>
            <p:ph type="body" sz="quarter" idx="1"/>
          </p:nvPr>
        </p:nvSpPr>
        <p:spPr>
          <a:xfrm>
            <a:off x="838200" y="2451100"/>
            <a:ext cx="21844376" cy="2207212"/>
          </a:xfrm>
          <a:prstGeom prst="rect">
            <a:avLst/>
          </a:prstGeom>
        </p:spPr>
        <p:txBody>
          <a:bodyPr/>
          <a:lstStyle/>
          <a:p>
            <a:pPr>
              <a:spcBef>
                <a:spcPts val="3000"/>
              </a:spcBef>
            </a:pPr>
            <a:r>
              <a:t>Lists are represented as a row of index-labeled adjacent boxes, one per element</a:t>
            </a:r>
          </a:p>
          <a:p>
            <a:pPr>
              <a:spcBef>
                <a:spcPts val="3000"/>
              </a:spcBef>
            </a:pPr>
            <a:r>
              <a:t>Each box either contains a primitive value or points to a compound value</a:t>
            </a:r>
          </a:p>
        </p:txBody>
      </p:sp>
      <p:sp>
        <p:nvSpPr>
          <p:cNvPr id="73" name="Slide Number"/>
          <p:cNvSpPr txBox="1">
            <a:spLocks noGrp="1"/>
          </p:cNvSpPr>
          <p:nvPr>
            <p:ph type="sldNum" sz="quarter" idx="2"/>
          </p:nvPr>
        </p:nvSpPr>
        <p:spPr>
          <a:xfrm>
            <a:off x="23414566" y="13096875"/>
            <a:ext cx="127001" cy="221953"/>
          </a:xfrm>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7</a:t>
            </a:fld>
            <a:endParaRPr/>
          </a:p>
        </p:txBody>
      </p:sp>
      <p:pic>
        <p:nvPicPr>
          <p:cNvPr id="74" name="Screen Shot 2014-09-27 at 3.28.45 PM.png" descr="Screen Shot 2014-09-27 at 3.28.45 PM.png"/>
          <p:cNvPicPr>
            <a:picLocks noChangeAspect="1"/>
          </p:cNvPicPr>
          <p:nvPr/>
        </p:nvPicPr>
        <p:blipFill>
          <a:blip r:embed="rId2">
            <a:extLst/>
          </a:blip>
          <a:stretch>
            <a:fillRect/>
          </a:stretch>
        </p:blipFill>
        <p:spPr>
          <a:xfrm>
            <a:off x="6025526" y="4162767"/>
            <a:ext cx="17718750" cy="8823096"/>
          </a:xfrm>
          <a:prstGeom prst="rect">
            <a:avLst/>
          </a:prstGeom>
          <a:ln w="12700"/>
        </p:spPr>
      </p:pic>
      <p:pic>
        <p:nvPicPr>
          <p:cNvPr id="75" name="Screen Shot 2014-09-27 at 3.28.53 PM.png" descr="Screen Shot 2014-09-27 at 3.28.53 PM.png"/>
          <p:cNvPicPr>
            <a:picLocks noChangeAspect="1"/>
          </p:cNvPicPr>
          <p:nvPr/>
        </p:nvPicPr>
        <p:blipFill>
          <a:blip r:embed="rId3">
            <a:extLst/>
          </a:blip>
          <a:stretch>
            <a:fillRect/>
          </a:stretch>
        </p:blipFill>
        <p:spPr>
          <a:xfrm>
            <a:off x="833029" y="8886487"/>
            <a:ext cx="9768149" cy="3323993"/>
          </a:xfrm>
          <a:prstGeom prst="rect">
            <a:avLst/>
          </a:prstGeom>
          <a:ln w="12700">
            <a:miter lim="400000"/>
          </a:ln>
        </p:spPr>
      </p:pic>
      <p:sp>
        <p:nvSpPr>
          <p:cNvPr id="76" name="pythontutor.com/composingprograms.html#code=pair%20%3D%20[1,%202]%0A%0Anested_list%20%3D%20[[1,%202],%20[],%0A%20%20%20%20%20%20%20%20%20%20%20%20%20%20%20[[3,%20False,%20None],%0A%20%20%20%20%20%20%20%20%20%20%20%20%20%20%20%20[4,%20lambda%3A%205]]]&amp;mode=display&amp;origin=composingprograms.js&amp;cumulative=true&amp;py=3&amp;rawInputLstJSON=[]&amp;curInstr=4"/>
          <p:cNvSpPr txBox="1"/>
          <p:nvPr/>
        </p:nvSpPr>
        <p:spPr>
          <a:xfrm>
            <a:off x="4691425" y="13211174"/>
            <a:ext cx="15001150" cy="4318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0" marR="0"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uFillTx/>
              </a:defRPr>
            </a:lvl1pPr>
          </a:lstStyle>
          <a:p>
            <a:r>
              <a:rPr dirty="0" err="1"/>
              <a:t>pythontutor.com</a:t>
            </a:r>
            <a:r>
              <a:rPr dirty="0"/>
              <a:t>/</a:t>
            </a:r>
            <a:r>
              <a:rPr dirty="0" err="1"/>
              <a:t>composingprograms.html#code</a:t>
            </a:r>
            <a:r>
              <a:rPr dirty="0"/>
              <a:t>=pair%20%3D%20[1,%202]%0A%0Anested_list%20%3D%20[[1,%202],%20[],%0A%20%20%20%20%20%20%20%20%20%20%20%20%20%20%20[[3,%20False,%20None],%0A%20%20%20%20%20%20%20%20%20%20%20%20%20%20%20%20[4,%20lambda%3A%205]]]&amp;mode=</a:t>
            </a:r>
            <a:r>
              <a:rPr dirty="0" err="1"/>
              <a:t>display&amp;origin</a:t>
            </a:r>
            <a:r>
              <a:rPr dirty="0"/>
              <a:t>=</a:t>
            </a:r>
            <a:r>
              <a:rPr dirty="0" err="1"/>
              <a:t>composingprograms.js&amp;cumulative</a:t>
            </a:r>
            <a:r>
              <a:rPr dirty="0"/>
              <a:t>=</a:t>
            </a:r>
            <a:r>
              <a:rPr dirty="0" err="1"/>
              <a:t>true&amp;py</a:t>
            </a:r>
            <a:r>
              <a:rPr dirty="0"/>
              <a:t>=3&amp;rawInputLstJSON=[]&amp;</a:t>
            </a:r>
            <a:r>
              <a:rPr dirty="0" err="1"/>
              <a:t>curInstr</a:t>
            </a:r>
            <a:r>
              <a:rPr dirty="0"/>
              <a:t>=4</a:t>
            </a:r>
          </a:p>
        </p:txBody>
      </p:sp>
    </p:spTree>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 name="Slicing"/>
          <p:cNvSpPr txBox="1">
            <a:spLocks noGrp="1"/>
          </p:cNvSpPr>
          <p:nvPr>
            <p:ph type="title"/>
          </p:nvPr>
        </p:nvSpPr>
        <p:spPr>
          <a:xfrm>
            <a:off x="1771650" y="2797969"/>
            <a:ext cx="20840700" cy="3898901"/>
          </a:xfrm>
          <a:prstGeom prst="rect">
            <a:avLst/>
          </a:prstGeom>
        </p:spPr>
        <p:txBody>
          <a:bodyPr/>
          <a:lstStyle/>
          <a:p>
            <a:r>
              <a:t>Slicing</a:t>
            </a:r>
          </a:p>
        </p:txBody>
      </p:sp>
      <p:sp>
        <p:nvSpPr>
          <p:cNvPr id="79" name="(Demo)"/>
          <p:cNvSpPr txBox="1"/>
          <p:nvPr/>
        </p:nvSpPr>
        <p:spPr>
          <a:xfrm>
            <a:off x="11194611" y="11193440"/>
            <a:ext cx="1994778" cy="595035"/>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algn="ctr"/>
          </a:lstStyle>
          <a:p>
            <a:r>
              <a:rPr dirty="0"/>
              <a:t>(Demo</a:t>
            </a:r>
            <a:r>
              <a:rPr lang="en-US" dirty="0"/>
              <a:t>1</a:t>
            </a:r>
            <a:r>
              <a:rPr dirty="0"/>
              <a:t>)</a:t>
            </a:r>
          </a:p>
        </p:txBody>
      </p:sp>
    </p:spTree>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Line"/>
          <p:cNvSpPr/>
          <p:nvPr/>
        </p:nvSpPr>
        <p:spPr>
          <a:xfrm flipV="1">
            <a:off x="838200" y="1698541"/>
            <a:ext cx="18599964" cy="84"/>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2" name="Line"/>
          <p:cNvSpPr/>
          <p:nvPr/>
        </p:nvSpPr>
        <p:spPr>
          <a:xfrm>
            <a:off x="838200" y="13039725"/>
            <a:ext cx="22734714" cy="3288"/>
          </a:xfrm>
          <a:prstGeom prst="line">
            <a:avLst/>
          </a:prstGeom>
          <a:ln w="12700">
            <a:solidFill>
              <a:srgbClr val="B8B8B8"/>
            </a:solidFill>
            <a:prstDash val="dash"/>
          </a:ln>
        </p:spPr>
        <p:txBody>
          <a:bodyPr lIns="0" tIns="0" rIns="0" bIns="0"/>
          <a:lstStyle/>
          <a:p>
            <a:pPr marL="0" marR="0" defTabSz="457200">
              <a:defRPr sz="1200">
                <a:uFillTx/>
                <a:latin typeface="Helvetica"/>
                <a:ea typeface="Helvetica"/>
                <a:cs typeface="Helvetica"/>
                <a:sym typeface="Helvetica"/>
              </a:defRPr>
            </a:pPr>
            <a:endParaRPr/>
          </a:p>
        </p:txBody>
      </p:sp>
      <p:sp>
        <p:nvSpPr>
          <p:cNvPr id="83" name="Slicing Creates New Values"/>
          <p:cNvSpPr txBox="1">
            <a:spLocks noGrp="1"/>
          </p:cNvSpPr>
          <p:nvPr>
            <p:ph type="title"/>
          </p:nvPr>
        </p:nvSpPr>
        <p:spPr>
          <a:prstGeom prst="rect">
            <a:avLst/>
          </a:prstGeom>
        </p:spPr>
        <p:txBody>
          <a:bodyPr/>
          <a:lstStyle/>
          <a:p>
            <a:r>
              <a:t>Slicing Creates New Values</a:t>
            </a:r>
          </a:p>
        </p:txBody>
      </p:sp>
      <p:sp>
        <p:nvSpPr>
          <p:cNvPr id="84" name="Slide Number"/>
          <p:cNvSpPr txBox="1">
            <a:spLocks noGrp="1"/>
          </p:cNvSpPr>
          <p:nvPr>
            <p:ph type="sldNum" sz="quarter" idx="2"/>
          </p:nvPr>
        </p:nvSpPr>
        <p:spPr>
          <a:prstGeom prst="rect">
            <a:avLst/>
          </a:prstGeom>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a:lstStyle/>
          <a:p>
            <a:fld id="{86CB4B4D-7CA3-9044-876B-883B54F8677D}" type="slidenum">
              <a:t>9</a:t>
            </a:fld>
            <a:endParaRPr/>
          </a:p>
        </p:txBody>
      </p:sp>
      <p:sp>
        <p:nvSpPr>
          <p:cNvPr id="85" name="pythontutor.com/composingprograms.html#code=digits%20%3D%20[1,%208,%202,%208]%0Astart%20%3D%20digits[%3A1]%0Amiddle%20%3D%20digits[1%3A3]%0Aend%20%3D%20digits[2%3A]%0Afull%20%3D%20digits[%3A]&amp;cumulative%3Dtrue&amp;curInstr%3D5&amp;mode=display&amp;origin=composingprograms.js&amp;py=3&amp;rawInputLstJSON=[]"/>
          <p:cNvSpPr txBox="1"/>
          <p:nvPr/>
        </p:nvSpPr>
        <p:spPr>
          <a:xfrm>
            <a:off x="65568" y="13233401"/>
            <a:ext cx="24252865" cy="266701"/>
          </a:xfrm>
          <a:prstGeom prst="rect">
            <a:avLst/>
          </a:prstGeom>
          <a:ln w="12700">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txBody>
          <a:bodyPr wrap="none" lIns="50800" tIns="50800" rIns="50800" bIns="50800" anchor="ctr">
            <a:spAutoFit/>
          </a:bodyPr>
          <a:lstStyle>
            <a:lvl1pPr marL="0" marR="0" defTabSz="12700">
              <a:tabLst>
                <a:tab pos="355600" algn="l"/>
                <a:tab pos="711200" algn="l"/>
                <a:tab pos="1066800" algn="l"/>
                <a:tab pos="1422400" algn="l"/>
                <a:tab pos="1778000" algn="l"/>
                <a:tab pos="2133600" algn="l"/>
                <a:tab pos="2489200" algn="l"/>
                <a:tab pos="2844800" algn="l"/>
                <a:tab pos="3200400" algn="l"/>
                <a:tab pos="3556000" algn="l"/>
                <a:tab pos="3911600" algn="l"/>
                <a:tab pos="4267200" algn="l"/>
              </a:tabLst>
              <a:defRPr sz="1100">
                <a:uFillTx/>
              </a:defRPr>
            </a:lvl1pPr>
          </a:lstStyle>
          <a:p>
            <a:r>
              <a:t>pythontutor.com/composingprograms.html#code=digits%20%3D%20[1,%208,%202,%208]%0Astart%20%3D%20digits[%3A1]%0Amiddle%20%3D%20digits[1%3A3]%0Aend%20%3D%20digits[2%3A]%0Afull%20%3D%20digits[%3A]&amp;cumulative%3Dtrue&amp;curInstr%3D5&amp;mode=display&amp;origin=composingprograms.js&amp;py=3&amp;rawInputLstJSON=[]</a:t>
            </a:r>
          </a:p>
        </p:txBody>
      </p:sp>
      <p:pic>
        <p:nvPicPr>
          <p:cNvPr id="86" name="lists-env-screenshot.png" descr="lists-env-screenshot.png"/>
          <p:cNvPicPr>
            <a:picLocks noChangeAspect="1"/>
          </p:cNvPicPr>
          <p:nvPr/>
        </p:nvPicPr>
        <p:blipFill>
          <a:blip r:embed="rId2">
            <a:extLst/>
          </a:blip>
          <a:stretch>
            <a:fillRect/>
          </a:stretch>
        </p:blipFill>
        <p:spPr>
          <a:xfrm>
            <a:off x="12333687" y="1846152"/>
            <a:ext cx="9969682" cy="11015884"/>
          </a:xfrm>
          <a:prstGeom prst="rect">
            <a:avLst/>
          </a:prstGeom>
          <a:ln w="12700"/>
        </p:spPr>
      </p:pic>
      <p:pic>
        <p:nvPicPr>
          <p:cNvPr id="87" name="lists-code-screenshot.png" descr="lists-code-screenshot.png"/>
          <p:cNvPicPr>
            <a:picLocks noChangeAspect="1"/>
          </p:cNvPicPr>
          <p:nvPr/>
        </p:nvPicPr>
        <p:blipFill>
          <a:blip r:embed="rId3">
            <a:extLst/>
          </a:blip>
          <a:stretch>
            <a:fillRect/>
          </a:stretch>
        </p:blipFill>
        <p:spPr>
          <a:xfrm>
            <a:off x="2892411" y="2436024"/>
            <a:ext cx="8772277" cy="3809016"/>
          </a:xfrm>
          <a:prstGeom prst="rect">
            <a:avLst/>
          </a:prstGeom>
          <a:ln w="12700"/>
        </p:spPr>
      </p:pic>
    </p:spTree>
  </p:cSld>
  <p:clrMapOvr>
    <a:masterClrMapping/>
  </p:clrMapOvr>
  <p:transition spd="med"/>
</p:sld>
</file>

<file path=ppt/theme/theme1.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53585F"/>
      </a:dk2>
      <a:lt2>
        <a:srgbClr val="DCDEE0"/>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Arial"/>
        <a:ea typeface="Arial"/>
        <a:cs typeface="Arial"/>
      </a:majorFont>
      <a:minorFont>
        <a:latin typeface="Arial"/>
        <a:ea typeface="Arial"/>
        <a:cs typeface="Arial"/>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127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rgbClr val="000000"/>
          </a:solidFill>
          <a:prstDash val="solid"/>
          <a:round/>
        </a:ln>
        <a:effectLst/>
        <a:sp3d/>
      </a:spPr>
      <a:bodyPr rot="0" spcFirstLastPara="1" vertOverflow="overflow" horzOverflow="overflow" vert="horz" wrap="square" lIns="50800" tIns="50800" rIns="50800" bIns="50800" numCol="1" spcCol="38100" rtlCol="0" anchor="ctr">
        <a:spAutoFit/>
      </a:bodyPr>
      <a:lstStyle>
        <a:defPPr marL="81280" marR="81280" indent="0" algn="ctr"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4B4B4B"/>
            </a:solidFill>
            <a:effectLst/>
            <a:uFill>
              <a:solidFill>
                <a:srgbClr val="4B4B4B"/>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12700" cap="flat">
          <a:solidFill>
            <a:srgbClr val="000000"/>
          </a:solidFill>
          <a:prstDash val="solid"/>
          <a:round/>
        </a:ln>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81280" marR="81280" indent="0" algn="l" defTabSz="1816100" rtl="0" fontAlgn="auto" latinLnBrk="0" hangingPunct="0">
          <a:lnSpc>
            <a:spcPct val="100000"/>
          </a:lnSpc>
          <a:spcBef>
            <a:spcPts val="0"/>
          </a:spcBef>
          <a:spcAft>
            <a:spcPts val="0"/>
          </a:spcAft>
          <a:buClrTx/>
          <a:buSzTx/>
          <a:buFontTx/>
          <a:buNone/>
          <a:tabLst/>
          <a:defRPr kumimoji="0" sz="3200" b="0" i="0" u="none" strike="noStrike" cap="none" spc="0" normalizeH="0" baseline="0">
            <a:ln>
              <a:noFill/>
            </a:ln>
            <a:solidFill>
              <a:srgbClr val="000000"/>
            </a:solidFill>
            <a:effectLst/>
            <a:uFill>
              <a:solidFill>
                <a:srgbClr val="000000"/>
              </a:solidFill>
            </a:uFill>
            <a:latin typeface="Menlo"/>
            <a:ea typeface="Menlo"/>
            <a:cs typeface="Menlo"/>
            <a:sym typeface="Menlo"/>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490</TotalTime>
  <Words>1592</Words>
  <Application>Microsoft Macintosh PowerPoint</Application>
  <PresentationFormat>Custom</PresentationFormat>
  <Paragraphs>200</Paragraphs>
  <Slides>20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Arial</vt:lpstr>
      <vt:lpstr>Consolas</vt:lpstr>
      <vt:lpstr>Helvetica</vt:lpstr>
      <vt:lpstr>Lucida Grande</vt:lpstr>
      <vt:lpstr>Menlo</vt:lpstr>
      <vt:lpstr>White</vt:lpstr>
      <vt:lpstr>UC Berkeley’s CS61A – Lecture 13 –  Trees</vt:lpstr>
      <vt:lpstr>Announcements</vt:lpstr>
      <vt:lpstr>Limitations on Dictionaries (from last time)</vt:lpstr>
      <vt:lpstr>Box-and-Pointer Notation</vt:lpstr>
      <vt:lpstr>The Closure Property of Data Types</vt:lpstr>
      <vt:lpstr>Box-and-Pointer Notation in Environment Diagrams</vt:lpstr>
      <vt:lpstr>Box-and-Pointer Notation in Environment Diagrams</vt:lpstr>
      <vt:lpstr>Slicing</vt:lpstr>
      <vt:lpstr>Slicing Creates New Values</vt:lpstr>
      <vt:lpstr>Processing Container Values</vt:lpstr>
      <vt:lpstr>Sequence Aggregation (Demo2 after each one)</vt:lpstr>
      <vt:lpstr>Trees</vt:lpstr>
      <vt:lpstr>Tree Abstraction</vt:lpstr>
      <vt:lpstr>Implementing the Tree Abstraction</vt:lpstr>
      <vt:lpstr>Implementing the Tree Abstraction</vt:lpstr>
      <vt:lpstr>Example: Printing Trees</vt:lpstr>
      <vt:lpstr>Tree Processing</vt:lpstr>
      <vt:lpstr>Tree Processing Uses Recursion</vt:lpstr>
      <vt:lpstr>Discussion Question</vt:lpstr>
      <vt:lpstr>Creating Trees</vt:lpstr>
    </vt:vector>
  </TitlesOfParts>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UC Berkeley’s CS61A – Lecture 13 –  Trees</dc:title>
  <cp:lastModifiedBy>Dan Garcia</cp:lastModifiedBy>
  <cp:revision>15</cp:revision>
  <cp:lastPrinted>2019-02-22T01:12:26Z</cp:lastPrinted>
  <dcterms:modified xsi:type="dcterms:W3CDTF">2019-02-25T09:03:43Z</dcterms:modified>
</cp:coreProperties>
</file>